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6" r:id="rId1"/>
  </p:sldMasterIdLst>
  <p:notesMasterIdLst>
    <p:notesMasterId r:id="rId37"/>
  </p:notesMasterIdLst>
  <p:sldIdLst>
    <p:sldId id="256" r:id="rId2"/>
    <p:sldId id="257" r:id="rId3"/>
    <p:sldId id="259" r:id="rId4"/>
    <p:sldId id="260" r:id="rId5"/>
    <p:sldId id="272" r:id="rId6"/>
    <p:sldId id="273" r:id="rId7"/>
    <p:sldId id="271" r:id="rId8"/>
    <p:sldId id="274" r:id="rId9"/>
    <p:sldId id="275" r:id="rId10"/>
    <p:sldId id="276" r:id="rId11"/>
    <p:sldId id="277" r:id="rId12"/>
    <p:sldId id="280" r:id="rId13"/>
    <p:sldId id="278" r:id="rId14"/>
    <p:sldId id="281" r:id="rId15"/>
    <p:sldId id="282" r:id="rId16"/>
    <p:sldId id="283" r:id="rId17"/>
    <p:sldId id="284" r:id="rId18"/>
    <p:sldId id="285" r:id="rId19"/>
    <p:sldId id="286" r:id="rId20"/>
    <p:sldId id="287" r:id="rId21"/>
    <p:sldId id="288" r:id="rId22"/>
    <p:sldId id="290" r:id="rId23"/>
    <p:sldId id="292" r:id="rId24"/>
    <p:sldId id="289" r:id="rId25"/>
    <p:sldId id="291" r:id="rId26"/>
    <p:sldId id="294" r:id="rId27"/>
    <p:sldId id="293" r:id="rId28"/>
    <p:sldId id="295" r:id="rId29"/>
    <p:sldId id="296" r:id="rId30"/>
    <p:sldId id="297" r:id="rId31"/>
    <p:sldId id="298" r:id="rId32"/>
    <p:sldId id="299" r:id="rId33"/>
    <p:sldId id="300" r:id="rId34"/>
    <p:sldId id="302" r:id="rId35"/>
    <p:sldId id="30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45"/>
    <p:restoredTop sz="94675"/>
  </p:normalViewPr>
  <p:slideViewPr>
    <p:cSldViewPr snapToGrid="0">
      <p:cViewPr varScale="1">
        <p:scale>
          <a:sx n="109" d="100"/>
          <a:sy n="109" d="100"/>
        </p:scale>
        <p:origin x="192" y="2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2AFD53-70EA-364C-BA56-846C504CB291}" type="datetimeFigureOut">
              <a:rPr lang="tr-TR" smtClean="0"/>
              <a:t>29.05.2024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6377A6-B568-B244-97D4-E3D7F8811E58}" type="slidenum">
              <a:rPr lang="tr-TR" smtClean="0"/>
              <a:t>‹#›</a:t>
            </a:fld>
            <a:endParaRPr lang="tr-TR"/>
          </a:p>
        </p:txBody>
      </p:sp>
    </p:spTree>
    <p:extLst>
      <p:ext uri="{BB962C8B-B14F-4D97-AF65-F5344CB8AC3E}">
        <p14:creationId xmlns:p14="http://schemas.microsoft.com/office/powerpoint/2010/main" val="315144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D6377A6-B568-B244-97D4-E3D7F8811E58}" type="slidenum">
              <a:rPr lang="tr-TR" smtClean="0"/>
              <a:t>2</a:t>
            </a:fld>
            <a:endParaRPr lang="tr-TR"/>
          </a:p>
        </p:txBody>
      </p:sp>
    </p:spTree>
    <p:extLst>
      <p:ext uri="{BB962C8B-B14F-4D97-AF65-F5344CB8AC3E}">
        <p14:creationId xmlns:p14="http://schemas.microsoft.com/office/powerpoint/2010/main" val="3294785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tr-TR"/>
              <a:t>Asıl başlık stilini düzenlemek için tıklayın</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smtClean="0"/>
              <a:pPr/>
              <a:t>5/29/24</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smtClean="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05281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5/29/24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628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5/29/24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691617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5/29/24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140604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smtClean="0"/>
              <a:pPr/>
              <a:t>5/29/24</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smtClean="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5240705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5/29/24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81601715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257300" y="2909102"/>
            <a:ext cx="4800600" cy="299639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633864" y="2909102"/>
            <a:ext cx="4800600" cy="299639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pPr/>
              <a:t>5/29/24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6968992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5/29/24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940966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5/29/24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983065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smtClean="0"/>
              <a:t>5/29/24</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smtClean="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71448559"/>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smtClean="0"/>
              <a:t>5/29/24</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412645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smtClean="0"/>
              <a:pPr/>
              <a:t>5/29/24</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0181371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rchive.ics.uci.edu/dataset/300/tennis+major+tournament+match+statistic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5CC4A7-DB31-37C2-6C45-A7E3B0C39E7D}"/>
              </a:ext>
            </a:extLst>
          </p:cNvPr>
          <p:cNvSpPr>
            <a:spLocks noGrp="1"/>
          </p:cNvSpPr>
          <p:nvPr>
            <p:ph type="ctrTitle"/>
          </p:nvPr>
        </p:nvSpPr>
        <p:spPr/>
        <p:txBody>
          <a:bodyPr/>
          <a:lstStyle/>
          <a:p>
            <a:r>
              <a:rPr lang="tr-TR" dirty="0"/>
              <a:t>2013 Grand Slam data</a:t>
            </a:r>
          </a:p>
        </p:txBody>
      </p:sp>
      <p:sp>
        <p:nvSpPr>
          <p:cNvPr id="3" name="Alt Başlık 2">
            <a:extLst>
              <a:ext uri="{FF2B5EF4-FFF2-40B4-BE49-F238E27FC236}">
                <a16:creationId xmlns:a16="http://schemas.microsoft.com/office/drawing/2014/main" id="{33CC3A4E-D7A4-1DCE-6A78-9AB9FA6E5AE8}"/>
              </a:ext>
            </a:extLst>
          </p:cNvPr>
          <p:cNvSpPr>
            <a:spLocks noGrp="1"/>
          </p:cNvSpPr>
          <p:nvPr>
            <p:ph type="subTitle" idx="1"/>
          </p:nvPr>
        </p:nvSpPr>
        <p:spPr/>
        <p:txBody>
          <a:bodyPr/>
          <a:lstStyle/>
          <a:p>
            <a:r>
              <a:rPr lang="tr-TR" dirty="0"/>
              <a:t>Önder türe</a:t>
            </a:r>
          </a:p>
        </p:txBody>
      </p:sp>
    </p:spTree>
    <p:extLst>
      <p:ext uri="{BB962C8B-B14F-4D97-AF65-F5344CB8AC3E}">
        <p14:creationId xmlns:p14="http://schemas.microsoft.com/office/powerpoint/2010/main" val="3899798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E296EE-BB95-C091-D563-76BC1FCE55BB}"/>
              </a:ext>
            </a:extLst>
          </p:cNvPr>
          <p:cNvSpPr>
            <a:spLocks noGrp="1"/>
          </p:cNvSpPr>
          <p:nvPr>
            <p:ph type="title"/>
          </p:nvPr>
        </p:nvSpPr>
        <p:spPr/>
        <p:txBody>
          <a:bodyPr/>
          <a:lstStyle/>
          <a:p>
            <a:r>
              <a:rPr lang="tr-TR" dirty="0"/>
              <a:t>MISSING OBSERVATIONS </a:t>
            </a:r>
            <a:r>
              <a:rPr lang="tr-TR" dirty="0" err="1"/>
              <a:t>and</a:t>
            </a:r>
            <a:r>
              <a:rPr lang="tr-TR" dirty="0"/>
              <a:t> DATA MANIPULATION</a:t>
            </a:r>
          </a:p>
        </p:txBody>
      </p:sp>
      <p:sp>
        <p:nvSpPr>
          <p:cNvPr id="3" name="İçerik Yer Tutucusu 2">
            <a:extLst>
              <a:ext uri="{FF2B5EF4-FFF2-40B4-BE49-F238E27FC236}">
                <a16:creationId xmlns:a16="http://schemas.microsoft.com/office/drawing/2014/main" id="{497A37D0-A9FE-860E-DD54-74458C62A3C7}"/>
              </a:ext>
            </a:extLst>
          </p:cNvPr>
          <p:cNvSpPr>
            <a:spLocks noGrp="1"/>
          </p:cNvSpPr>
          <p:nvPr>
            <p:ph idx="1"/>
          </p:nvPr>
        </p:nvSpPr>
        <p:spPr/>
        <p:txBody>
          <a:bodyPr/>
          <a:lstStyle/>
          <a:p>
            <a:r>
              <a:rPr lang="tr-TR" dirty="0" err="1"/>
              <a:t>There</a:t>
            </a:r>
            <a:r>
              <a:rPr lang="tr-TR" dirty="0"/>
              <a:t> </a:t>
            </a:r>
            <a:r>
              <a:rPr lang="tr-TR" dirty="0" err="1"/>
              <a:t>are</a:t>
            </a:r>
            <a:r>
              <a:rPr lang="tr-TR" dirty="0"/>
              <a:t> 5338 NA </a:t>
            </a:r>
            <a:r>
              <a:rPr lang="tr-TR" dirty="0" err="1"/>
              <a:t>values</a:t>
            </a:r>
            <a:r>
              <a:rPr lang="tr-TR" dirty="0"/>
              <a:t> on </a:t>
            </a:r>
            <a:r>
              <a:rPr lang="tr-TR" dirty="0" err="1"/>
              <a:t>dataset</a:t>
            </a:r>
            <a:r>
              <a:rPr lang="tr-TR" dirty="0"/>
              <a:t>.</a:t>
            </a:r>
          </a:p>
          <a:p>
            <a:r>
              <a:rPr lang="tr-TR" dirty="0" err="1"/>
              <a:t>Firstly</a:t>
            </a:r>
            <a:r>
              <a:rPr lang="tr-TR" dirty="0"/>
              <a:t> FNL.1 </a:t>
            </a:r>
            <a:r>
              <a:rPr lang="tr-TR" dirty="0" err="1"/>
              <a:t>and</a:t>
            </a:r>
            <a:r>
              <a:rPr lang="tr-TR" dirty="0"/>
              <a:t> FNL.2 </a:t>
            </a:r>
            <a:r>
              <a:rPr lang="tr-TR" dirty="0" err="1"/>
              <a:t>columns</a:t>
            </a:r>
            <a:r>
              <a:rPr lang="tr-TR" dirty="0"/>
              <a:t> </a:t>
            </a:r>
            <a:r>
              <a:rPr lang="tr-TR" dirty="0" err="1"/>
              <a:t>are</a:t>
            </a:r>
            <a:r>
              <a:rPr lang="tr-TR" dirty="0"/>
              <a:t> </a:t>
            </a:r>
            <a:r>
              <a:rPr lang="tr-TR" dirty="0" err="1"/>
              <a:t>removed</a:t>
            </a:r>
            <a:r>
              <a:rPr lang="tr-TR" dirty="0"/>
              <a:t> </a:t>
            </a:r>
            <a:r>
              <a:rPr lang="tr-TR" dirty="0" err="1"/>
              <a:t>from</a:t>
            </a:r>
            <a:r>
              <a:rPr lang="tr-TR" dirty="0"/>
              <a:t> data set, </a:t>
            </a:r>
            <a:r>
              <a:rPr lang="tr-TR" dirty="0" err="1"/>
              <a:t>because</a:t>
            </a:r>
            <a:r>
              <a:rPr lang="tr-TR" dirty="0"/>
              <a:t> </a:t>
            </a:r>
            <a:r>
              <a:rPr lang="tr-TR" dirty="0" err="1"/>
              <a:t>they</a:t>
            </a:r>
            <a:r>
              <a:rPr lang="tr-TR" dirty="0"/>
              <a:t> </a:t>
            </a:r>
            <a:r>
              <a:rPr lang="tr-TR" dirty="0" err="1"/>
              <a:t>are</a:t>
            </a:r>
            <a:r>
              <a:rPr lang="tr-TR" dirty="0"/>
              <a:t> </a:t>
            </a:r>
            <a:r>
              <a:rPr lang="tr-TR" dirty="0" err="1"/>
              <a:t>totaly</a:t>
            </a:r>
            <a:r>
              <a:rPr lang="tr-TR" dirty="0"/>
              <a:t> </a:t>
            </a:r>
            <a:r>
              <a:rPr lang="tr-TR" dirty="0" err="1"/>
              <a:t>related</a:t>
            </a:r>
            <a:r>
              <a:rPr lang="tr-TR" dirty="0"/>
              <a:t> </a:t>
            </a:r>
            <a:r>
              <a:rPr lang="tr-TR" dirty="0" err="1"/>
              <a:t>to</a:t>
            </a:r>
            <a:r>
              <a:rPr lang="tr-TR" dirty="0"/>
              <a:t> </a:t>
            </a:r>
            <a:r>
              <a:rPr lang="tr-TR" dirty="0" err="1"/>
              <a:t>result</a:t>
            </a:r>
            <a:r>
              <a:rPr lang="tr-TR" dirty="0"/>
              <a:t>. </a:t>
            </a:r>
          </a:p>
          <a:p>
            <a:r>
              <a:rPr lang="tr-TR" dirty="0"/>
              <a:t>ACE, DBF, NPA  NA </a:t>
            </a:r>
            <a:r>
              <a:rPr lang="tr-TR" dirty="0" err="1"/>
              <a:t>values</a:t>
            </a:r>
            <a:r>
              <a:rPr lang="tr-TR" dirty="0"/>
              <a:t> </a:t>
            </a:r>
            <a:r>
              <a:rPr lang="tr-TR" dirty="0" err="1"/>
              <a:t>are</a:t>
            </a:r>
            <a:r>
              <a:rPr lang="tr-TR" dirty="0"/>
              <a:t> </a:t>
            </a:r>
            <a:r>
              <a:rPr lang="tr-TR" dirty="0" err="1"/>
              <a:t>imputated</a:t>
            </a:r>
            <a:r>
              <a:rPr lang="tr-TR" dirty="0"/>
              <a:t> </a:t>
            </a:r>
            <a:r>
              <a:rPr lang="tr-TR" dirty="0" err="1"/>
              <a:t>by</a:t>
            </a:r>
            <a:r>
              <a:rPr lang="tr-TR" dirty="0"/>
              <a:t> </a:t>
            </a:r>
            <a:r>
              <a:rPr lang="tr-TR" dirty="0" err="1"/>
              <a:t>median</a:t>
            </a:r>
            <a:r>
              <a:rPr lang="tr-TR" dirty="0"/>
              <a:t> </a:t>
            </a:r>
            <a:r>
              <a:rPr lang="tr-TR" dirty="0" err="1"/>
              <a:t>values</a:t>
            </a:r>
            <a:r>
              <a:rPr lang="tr-TR" dirty="0"/>
              <a:t>.</a:t>
            </a:r>
          </a:p>
          <a:p>
            <a:r>
              <a:rPr lang="tr-TR" dirty="0"/>
              <a:t> </a:t>
            </a:r>
            <a:r>
              <a:rPr lang="tr-TR" dirty="0" err="1"/>
              <a:t>Rows</a:t>
            </a:r>
            <a:r>
              <a:rPr lang="tr-TR" dirty="0"/>
              <a:t> </a:t>
            </a:r>
            <a:r>
              <a:rPr lang="tr-TR" dirty="0" err="1"/>
              <a:t>that</a:t>
            </a:r>
            <a:r>
              <a:rPr lang="tr-TR" dirty="0"/>
              <a:t> has NA UFE </a:t>
            </a:r>
            <a:r>
              <a:rPr lang="tr-TR" dirty="0" err="1"/>
              <a:t>and</a:t>
            </a:r>
            <a:r>
              <a:rPr lang="tr-TR" dirty="0"/>
              <a:t> WNR </a:t>
            </a:r>
            <a:r>
              <a:rPr lang="tr-TR" dirty="0" err="1"/>
              <a:t>values</a:t>
            </a:r>
            <a:r>
              <a:rPr lang="tr-TR" dirty="0"/>
              <a:t> </a:t>
            </a:r>
            <a:r>
              <a:rPr lang="tr-TR" dirty="0" err="1"/>
              <a:t>removed</a:t>
            </a:r>
            <a:r>
              <a:rPr lang="tr-TR" dirty="0"/>
              <a:t> </a:t>
            </a:r>
            <a:r>
              <a:rPr lang="tr-TR" dirty="0" err="1"/>
              <a:t>from</a:t>
            </a:r>
            <a:r>
              <a:rPr lang="tr-TR" dirty="0"/>
              <a:t> data set </a:t>
            </a:r>
            <a:r>
              <a:rPr lang="tr-TR" dirty="0" err="1"/>
              <a:t>because</a:t>
            </a:r>
            <a:r>
              <a:rPr lang="tr-TR" dirty="0"/>
              <a:t> </a:t>
            </a:r>
            <a:r>
              <a:rPr lang="tr-TR" dirty="0" err="1"/>
              <a:t>this</a:t>
            </a:r>
            <a:r>
              <a:rPr lang="tr-TR" dirty="0"/>
              <a:t> </a:t>
            </a:r>
            <a:r>
              <a:rPr lang="tr-TR" dirty="0" err="1"/>
              <a:t>variables</a:t>
            </a:r>
            <a:r>
              <a:rPr lang="tr-TR" dirty="0"/>
              <a:t> can be </a:t>
            </a:r>
            <a:r>
              <a:rPr lang="tr-TR" dirty="0" err="1"/>
              <a:t>effective</a:t>
            </a:r>
            <a:r>
              <a:rPr lang="tr-TR" dirty="0"/>
              <a:t> </a:t>
            </a:r>
            <a:r>
              <a:rPr lang="tr-TR" dirty="0" err="1"/>
              <a:t>to</a:t>
            </a:r>
            <a:r>
              <a:rPr lang="tr-TR" dirty="0"/>
              <a:t> </a:t>
            </a:r>
            <a:r>
              <a:rPr lang="tr-TR" dirty="0" err="1"/>
              <a:t>result</a:t>
            </a:r>
            <a:r>
              <a:rPr lang="tr-TR" dirty="0"/>
              <a:t> </a:t>
            </a:r>
            <a:r>
              <a:rPr lang="tr-TR" dirty="0" err="1"/>
              <a:t>and</a:t>
            </a:r>
            <a:r>
              <a:rPr lang="tr-TR" dirty="0"/>
              <a:t> </a:t>
            </a:r>
            <a:r>
              <a:rPr lang="tr-TR" dirty="0" err="1"/>
              <a:t>removing</a:t>
            </a:r>
            <a:r>
              <a:rPr lang="tr-TR" dirty="0"/>
              <a:t> </a:t>
            </a:r>
            <a:r>
              <a:rPr lang="tr-TR" dirty="0" err="1"/>
              <a:t>the</a:t>
            </a:r>
            <a:r>
              <a:rPr lang="tr-TR" dirty="0"/>
              <a:t> </a:t>
            </a:r>
            <a:r>
              <a:rPr lang="tr-TR" dirty="0" err="1"/>
              <a:t>column</a:t>
            </a:r>
            <a:r>
              <a:rPr lang="tr-TR" dirty="0"/>
              <a:t> </a:t>
            </a:r>
            <a:r>
              <a:rPr lang="tr-TR" dirty="0" err="1"/>
              <a:t>may</a:t>
            </a:r>
            <a:r>
              <a:rPr lang="tr-TR" dirty="0"/>
              <a:t> not be </a:t>
            </a:r>
            <a:r>
              <a:rPr lang="tr-TR" dirty="0" err="1"/>
              <a:t>good</a:t>
            </a:r>
            <a:r>
              <a:rPr lang="tr-TR" dirty="0"/>
              <a:t> idea. </a:t>
            </a:r>
            <a:r>
              <a:rPr lang="tr-TR" dirty="0" err="1"/>
              <a:t>Also</a:t>
            </a:r>
            <a:r>
              <a:rPr lang="tr-TR" dirty="0"/>
              <a:t> UFE </a:t>
            </a:r>
            <a:r>
              <a:rPr lang="tr-TR" dirty="0" err="1"/>
              <a:t>and</a:t>
            </a:r>
            <a:r>
              <a:rPr lang="tr-TR" dirty="0"/>
              <a:t> WNR NA </a:t>
            </a:r>
            <a:r>
              <a:rPr lang="tr-TR" dirty="0" err="1"/>
              <a:t>values</a:t>
            </a:r>
            <a:r>
              <a:rPr lang="tr-TR" dirty="0"/>
              <a:t> </a:t>
            </a:r>
            <a:r>
              <a:rPr lang="tr-TR" dirty="0" err="1"/>
              <a:t>are</a:t>
            </a:r>
            <a:r>
              <a:rPr lang="tr-TR" dirty="0"/>
              <a:t> </a:t>
            </a:r>
            <a:r>
              <a:rPr lang="tr-TR" dirty="0" err="1"/>
              <a:t>from</a:t>
            </a:r>
            <a:r>
              <a:rPr lang="tr-TR" dirty="0"/>
              <a:t> </a:t>
            </a:r>
            <a:r>
              <a:rPr lang="tr-TR" dirty="0" err="1"/>
              <a:t>same</a:t>
            </a:r>
            <a:r>
              <a:rPr lang="tr-TR" dirty="0"/>
              <a:t> </a:t>
            </a:r>
            <a:r>
              <a:rPr lang="tr-TR" dirty="0" err="1"/>
              <a:t>rows</a:t>
            </a:r>
            <a:r>
              <a:rPr lang="tr-TR" dirty="0"/>
              <a:t>.</a:t>
            </a:r>
          </a:p>
        </p:txBody>
      </p:sp>
      <p:pic>
        <p:nvPicPr>
          <p:cNvPr id="4" name="Resim 3">
            <a:extLst>
              <a:ext uri="{FF2B5EF4-FFF2-40B4-BE49-F238E27FC236}">
                <a16:creationId xmlns:a16="http://schemas.microsoft.com/office/drawing/2014/main" id="{208CB1D7-E9DF-9FEE-6535-E9E49B9FA5C4}"/>
              </a:ext>
            </a:extLst>
          </p:cNvPr>
          <p:cNvPicPr>
            <a:picLocks noChangeAspect="1"/>
          </p:cNvPicPr>
          <p:nvPr/>
        </p:nvPicPr>
        <p:blipFill>
          <a:blip r:embed="rId2"/>
          <a:stretch>
            <a:fillRect/>
          </a:stretch>
        </p:blipFill>
        <p:spPr>
          <a:xfrm>
            <a:off x="1382582" y="5150357"/>
            <a:ext cx="9664066" cy="1458469"/>
          </a:xfrm>
          <a:prstGeom prst="rect">
            <a:avLst/>
          </a:prstGeom>
        </p:spPr>
      </p:pic>
    </p:spTree>
    <p:extLst>
      <p:ext uri="{BB962C8B-B14F-4D97-AF65-F5344CB8AC3E}">
        <p14:creationId xmlns:p14="http://schemas.microsoft.com/office/powerpoint/2010/main" val="1101515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E296EE-BB95-C091-D563-76BC1FCE55BB}"/>
              </a:ext>
            </a:extLst>
          </p:cNvPr>
          <p:cNvSpPr>
            <a:spLocks noGrp="1"/>
          </p:cNvSpPr>
          <p:nvPr>
            <p:ph type="title"/>
          </p:nvPr>
        </p:nvSpPr>
        <p:spPr>
          <a:xfrm>
            <a:off x="1251679" y="645107"/>
            <a:ext cx="3384329" cy="1640894"/>
          </a:xfrm>
        </p:spPr>
        <p:txBody>
          <a:bodyPr anchor="t">
            <a:normAutofit/>
          </a:bodyPr>
          <a:lstStyle/>
          <a:p>
            <a:r>
              <a:rPr lang="tr-TR" sz="2800"/>
              <a:t>MISSING OBSERVATIONS and DATA MANIPULATION</a:t>
            </a:r>
          </a:p>
        </p:txBody>
      </p:sp>
      <p:sp>
        <p:nvSpPr>
          <p:cNvPr id="3" name="İçerik Yer Tutucusu 2">
            <a:extLst>
              <a:ext uri="{FF2B5EF4-FFF2-40B4-BE49-F238E27FC236}">
                <a16:creationId xmlns:a16="http://schemas.microsoft.com/office/drawing/2014/main" id="{497A37D0-A9FE-860E-DD54-74458C62A3C7}"/>
              </a:ext>
            </a:extLst>
          </p:cNvPr>
          <p:cNvSpPr>
            <a:spLocks noGrp="1"/>
          </p:cNvSpPr>
          <p:nvPr>
            <p:ph idx="1"/>
          </p:nvPr>
        </p:nvSpPr>
        <p:spPr>
          <a:xfrm>
            <a:off x="1251679" y="2286001"/>
            <a:ext cx="3384330" cy="3940844"/>
          </a:xfrm>
        </p:spPr>
        <p:txBody>
          <a:bodyPr>
            <a:normAutofit/>
          </a:bodyPr>
          <a:lstStyle/>
          <a:p>
            <a:pPr>
              <a:lnSpc>
                <a:spcPct val="100000"/>
              </a:lnSpc>
            </a:pPr>
            <a:r>
              <a:rPr lang="tr-TR" sz="1600" dirty="0" err="1"/>
              <a:t>There</a:t>
            </a:r>
            <a:r>
              <a:rPr lang="tr-TR" sz="1600" dirty="0"/>
              <a:t> </a:t>
            </a:r>
            <a:r>
              <a:rPr lang="tr-TR" sz="1600" dirty="0" err="1"/>
              <a:t>are</a:t>
            </a:r>
            <a:r>
              <a:rPr lang="tr-TR" sz="1600" dirty="0"/>
              <a:t> 312 NA </a:t>
            </a:r>
            <a:r>
              <a:rPr lang="tr-TR" sz="1600" dirty="0" err="1"/>
              <a:t>values</a:t>
            </a:r>
            <a:r>
              <a:rPr lang="tr-TR" sz="1600" dirty="0"/>
              <a:t> </a:t>
            </a:r>
            <a:r>
              <a:rPr lang="tr-TR" sz="1600" dirty="0" err="1"/>
              <a:t>for</a:t>
            </a:r>
            <a:r>
              <a:rPr lang="tr-TR" sz="1600" dirty="0"/>
              <a:t> total </a:t>
            </a:r>
            <a:r>
              <a:rPr lang="tr-TR" sz="1600" dirty="0" err="1"/>
              <a:t>points</a:t>
            </a:r>
            <a:r>
              <a:rPr lang="tr-TR" sz="1600" dirty="0"/>
              <a:t> </a:t>
            </a:r>
            <a:r>
              <a:rPr lang="tr-TR" sz="1600" dirty="0" err="1"/>
              <a:t>win</a:t>
            </a:r>
            <a:r>
              <a:rPr lang="tr-TR" sz="1600" dirty="0"/>
              <a:t> (TPW) </a:t>
            </a:r>
            <a:r>
              <a:rPr lang="tr-TR" sz="1600" dirty="0" err="1"/>
              <a:t>observations</a:t>
            </a:r>
            <a:r>
              <a:rPr lang="tr-TR" sz="1600" dirty="0"/>
              <a:t>. As </a:t>
            </a:r>
            <a:r>
              <a:rPr lang="tr-TR" sz="1600" dirty="0" err="1"/>
              <a:t>seen</a:t>
            </a:r>
            <a:r>
              <a:rPr lang="tr-TR" sz="1600" dirty="0"/>
              <a:t> in </a:t>
            </a:r>
            <a:r>
              <a:rPr lang="tr-TR" sz="1600" dirty="0" err="1"/>
              <a:t>the</a:t>
            </a:r>
            <a:r>
              <a:rPr lang="tr-TR" sz="1600" dirty="0"/>
              <a:t> bar </a:t>
            </a:r>
            <a:r>
              <a:rPr lang="tr-TR" sz="1600" dirty="0" err="1"/>
              <a:t>graph</a:t>
            </a:r>
            <a:r>
              <a:rPr lang="tr-TR" sz="1600" dirty="0"/>
              <a:t>,  </a:t>
            </a:r>
            <a:r>
              <a:rPr lang="tr-TR" sz="1600" dirty="0" err="1"/>
              <a:t>when</a:t>
            </a:r>
            <a:r>
              <a:rPr lang="tr-TR" sz="1600" dirty="0"/>
              <a:t> </a:t>
            </a:r>
            <a:r>
              <a:rPr lang="tr-TR" sz="1600" dirty="0" err="1"/>
              <a:t>player’s</a:t>
            </a:r>
            <a:r>
              <a:rPr lang="tr-TR" sz="1600" dirty="0"/>
              <a:t> TPW is </a:t>
            </a:r>
            <a:r>
              <a:rPr lang="tr-TR" sz="1600" dirty="0" err="1"/>
              <a:t>greater</a:t>
            </a:r>
            <a:r>
              <a:rPr lang="tr-TR" sz="1600" dirty="0"/>
              <a:t> </a:t>
            </a:r>
            <a:r>
              <a:rPr lang="tr-TR" sz="1600" dirty="0" err="1"/>
              <a:t>than</a:t>
            </a:r>
            <a:r>
              <a:rPr lang="tr-TR" sz="1600" dirty="0"/>
              <a:t> </a:t>
            </a:r>
            <a:r>
              <a:rPr lang="tr-TR" sz="1600" dirty="0" err="1"/>
              <a:t>opponent</a:t>
            </a:r>
            <a:r>
              <a:rPr lang="tr-TR" sz="1600" dirty="0"/>
              <a:t> </a:t>
            </a:r>
            <a:r>
              <a:rPr lang="tr-TR" sz="1600" dirty="0" err="1"/>
              <a:t>player</a:t>
            </a:r>
            <a:r>
              <a:rPr lang="tr-TR" sz="1600" dirty="0"/>
              <a:t>, </a:t>
            </a:r>
            <a:r>
              <a:rPr lang="tr-TR" sz="1600" dirty="0" err="1"/>
              <a:t>this</a:t>
            </a:r>
            <a:r>
              <a:rPr lang="tr-TR" sz="1600" dirty="0"/>
              <a:t> </a:t>
            </a:r>
            <a:r>
              <a:rPr lang="tr-TR" sz="1600" dirty="0" err="1"/>
              <a:t>player</a:t>
            </a:r>
            <a:r>
              <a:rPr lang="tr-TR" sz="1600" dirty="0"/>
              <a:t> </a:t>
            </a:r>
            <a:r>
              <a:rPr lang="tr-TR" sz="1600" dirty="0" err="1"/>
              <a:t>wins</a:t>
            </a:r>
            <a:r>
              <a:rPr lang="tr-TR" sz="1600" dirty="0"/>
              <a:t> </a:t>
            </a:r>
            <a:r>
              <a:rPr lang="tr-TR" sz="1600" dirty="0" err="1"/>
              <a:t>the</a:t>
            </a:r>
            <a:r>
              <a:rPr lang="tr-TR" sz="1600" dirty="0"/>
              <a:t> </a:t>
            </a:r>
            <a:r>
              <a:rPr lang="tr-TR" sz="1600" dirty="0" err="1"/>
              <a:t>match</a:t>
            </a:r>
            <a:r>
              <a:rPr lang="tr-TR" sz="1600" dirty="0"/>
              <a:t>, it is </a:t>
            </a:r>
            <a:r>
              <a:rPr lang="tr-TR" sz="1600" dirty="0" err="1"/>
              <a:t>almost</a:t>
            </a:r>
            <a:r>
              <a:rPr lang="tr-TR" sz="1600" dirty="0"/>
              <a:t> </a:t>
            </a:r>
            <a:r>
              <a:rPr lang="tr-TR" sz="1600" dirty="0" err="1"/>
              <a:t>like</a:t>
            </a:r>
            <a:r>
              <a:rPr lang="tr-TR" sz="1600" dirty="0"/>
              <a:t> </a:t>
            </a:r>
            <a:r>
              <a:rPr lang="tr-TR" sz="1600" dirty="0" err="1"/>
              <a:t>result</a:t>
            </a:r>
            <a:r>
              <a:rPr lang="tr-TR" sz="1600" dirty="0"/>
              <a:t>. </a:t>
            </a:r>
            <a:r>
              <a:rPr lang="tr-TR" sz="1600" dirty="0" err="1"/>
              <a:t>Therefore</a:t>
            </a:r>
            <a:r>
              <a:rPr lang="tr-TR" sz="1600" dirty="0"/>
              <a:t> TPW is </a:t>
            </a:r>
            <a:r>
              <a:rPr lang="tr-TR" sz="1600" dirty="0" err="1"/>
              <a:t>totaly</a:t>
            </a:r>
            <a:r>
              <a:rPr lang="tr-TR" sz="1600" dirty="0"/>
              <a:t> </a:t>
            </a:r>
            <a:r>
              <a:rPr lang="tr-TR" sz="1600" dirty="0" err="1"/>
              <a:t>dependent</a:t>
            </a:r>
            <a:r>
              <a:rPr lang="tr-TR" sz="1600" dirty="0"/>
              <a:t> </a:t>
            </a:r>
            <a:r>
              <a:rPr lang="tr-TR" sz="1600" dirty="0" err="1"/>
              <a:t>to</a:t>
            </a:r>
            <a:r>
              <a:rPr lang="tr-TR" sz="1600" dirty="0"/>
              <a:t> </a:t>
            </a:r>
            <a:r>
              <a:rPr lang="tr-TR" sz="1600" dirty="0" err="1"/>
              <a:t>result</a:t>
            </a:r>
            <a:r>
              <a:rPr lang="tr-TR" sz="1600" dirty="0"/>
              <a:t>. </a:t>
            </a:r>
          </a:p>
          <a:p>
            <a:pPr>
              <a:lnSpc>
                <a:spcPct val="100000"/>
              </a:lnSpc>
            </a:pPr>
            <a:r>
              <a:rPr lang="tr-TR" sz="1600" dirty="0" err="1"/>
              <a:t>However</a:t>
            </a:r>
            <a:r>
              <a:rPr lang="tr-TR" sz="1600" dirty="0"/>
              <a:t>, </a:t>
            </a:r>
            <a:r>
              <a:rPr lang="tr-TR" sz="1600" dirty="0" err="1"/>
              <a:t>for</a:t>
            </a:r>
            <a:r>
              <a:rPr lang="tr-TR" sz="1600" dirty="0"/>
              <a:t> </a:t>
            </a:r>
            <a:r>
              <a:rPr lang="tr-TR" sz="1600" dirty="0" err="1"/>
              <a:t>regression</a:t>
            </a:r>
            <a:r>
              <a:rPr lang="tr-TR" sz="1600" dirty="0"/>
              <a:t> </a:t>
            </a:r>
            <a:r>
              <a:rPr lang="tr-TR" sz="1600" dirty="0" err="1"/>
              <a:t>modeling</a:t>
            </a:r>
            <a:r>
              <a:rPr lang="tr-TR" sz="1600" dirty="0"/>
              <a:t> of TPW, </a:t>
            </a:r>
            <a:r>
              <a:rPr lang="tr-TR" sz="1600" dirty="0" err="1"/>
              <a:t>alternative</a:t>
            </a:r>
            <a:r>
              <a:rPr lang="tr-TR" sz="1600" dirty="0"/>
              <a:t> data set </a:t>
            </a:r>
            <a:r>
              <a:rPr lang="tr-TR" sz="1600" dirty="0" err="1"/>
              <a:t>formed</a:t>
            </a:r>
            <a:r>
              <a:rPr lang="tr-TR" sz="1600" dirty="0"/>
              <a:t> </a:t>
            </a:r>
            <a:r>
              <a:rPr lang="tr-TR" sz="1600" dirty="0" err="1"/>
              <a:t>by</a:t>
            </a:r>
            <a:r>
              <a:rPr lang="tr-TR" sz="1600" dirty="0"/>
              <a:t> </a:t>
            </a:r>
            <a:r>
              <a:rPr lang="tr-TR" sz="1600" dirty="0" err="1"/>
              <a:t>removig</a:t>
            </a:r>
            <a:r>
              <a:rPr lang="tr-TR" sz="1600" dirty="0"/>
              <a:t> NA TPW </a:t>
            </a:r>
            <a:r>
              <a:rPr lang="tr-TR" sz="1600" dirty="0" err="1"/>
              <a:t>rows</a:t>
            </a:r>
            <a:r>
              <a:rPr lang="tr-TR" sz="1600" dirty="0"/>
              <a:t>.</a:t>
            </a:r>
          </a:p>
        </p:txBody>
      </p:sp>
      <p:pic>
        <p:nvPicPr>
          <p:cNvPr id="5" name="Resim 4">
            <a:extLst>
              <a:ext uri="{FF2B5EF4-FFF2-40B4-BE49-F238E27FC236}">
                <a16:creationId xmlns:a16="http://schemas.microsoft.com/office/drawing/2014/main" id="{47E7AABA-F96A-D925-F906-32EFFBCFC69E}"/>
              </a:ext>
            </a:extLst>
          </p:cNvPr>
          <p:cNvPicPr>
            <a:picLocks noChangeAspect="1"/>
          </p:cNvPicPr>
          <p:nvPr/>
        </p:nvPicPr>
        <p:blipFill>
          <a:blip r:embed="rId2"/>
          <a:stretch>
            <a:fillRect/>
          </a:stretch>
        </p:blipFill>
        <p:spPr>
          <a:xfrm>
            <a:off x="5279472" y="1253786"/>
            <a:ext cx="5995465" cy="4376688"/>
          </a:xfrm>
          <a:prstGeom prst="rect">
            <a:avLst/>
          </a:prstGeom>
        </p:spPr>
      </p:pic>
    </p:spTree>
    <p:extLst>
      <p:ext uri="{BB962C8B-B14F-4D97-AF65-F5344CB8AC3E}">
        <p14:creationId xmlns:p14="http://schemas.microsoft.com/office/powerpoint/2010/main" val="884900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E296EE-BB95-C091-D563-76BC1FCE55BB}"/>
              </a:ext>
            </a:extLst>
          </p:cNvPr>
          <p:cNvSpPr>
            <a:spLocks noGrp="1"/>
          </p:cNvSpPr>
          <p:nvPr>
            <p:ph type="title"/>
          </p:nvPr>
        </p:nvSpPr>
        <p:spPr/>
        <p:txBody>
          <a:bodyPr/>
          <a:lstStyle/>
          <a:p>
            <a:r>
              <a:rPr lang="tr-TR" dirty="0"/>
              <a:t>MISSING OBSERVATIONS </a:t>
            </a:r>
            <a:r>
              <a:rPr lang="tr-TR" dirty="0" err="1"/>
              <a:t>and</a:t>
            </a:r>
            <a:r>
              <a:rPr lang="tr-TR" dirty="0"/>
              <a:t> DATA MANIPULATION</a:t>
            </a:r>
          </a:p>
        </p:txBody>
      </p:sp>
      <p:sp>
        <p:nvSpPr>
          <p:cNvPr id="3" name="İçerik Yer Tutucusu 2">
            <a:extLst>
              <a:ext uri="{FF2B5EF4-FFF2-40B4-BE49-F238E27FC236}">
                <a16:creationId xmlns:a16="http://schemas.microsoft.com/office/drawing/2014/main" id="{497A37D0-A9FE-860E-DD54-74458C62A3C7}"/>
              </a:ext>
            </a:extLst>
          </p:cNvPr>
          <p:cNvSpPr>
            <a:spLocks noGrp="1"/>
          </p:cNvSpPr>
          <p:nvPr>
            <p:ph idx="1"/>
          </p:nvPr>
        </p:nvSpPr>
        <p:spPr/>
        <p:txBody>
          <a:bodyPr>
            <a:normAutofit/>
          </a:bodyPr>
          <a:lstStyle/>
          <a:p>
            <a:r>
              <a:rPr lang="tr-TR" dirty="0"/>
              <a:t>Set </a:t>
            </a:r>
            <a:r>
              <a:rPr lang="tr-TR" dirty="0" err="1"/>
              <a:t>scores</a:t>
            </a:r>
            <a:r>
              <a:rPr lang="tr-TR" dirty="0"/>
              <a:t> (ST) </a:t>
            </a:r>
            <a:r>
              <a:rPr lang="tr-TR" dirty="0" err="1"/>
              <a:t>are</a:t>
            </a:r>
            <a:r>
              <a:rPr lang="tr-TR" dirty="0"/>
              <a:t> </a:t>
            </a:r>
            <a:r>
              <a:rPr lang="tr-TR" dirty="0" err="1"/>
              <a:t>similar</a:t>
            </a:r>
            <a:r>
              <a:rPr lang="tr-TR" dirty="0"/>
              <a:t> </a:t>
            </a:r>
            <a:r>
              <a:rPr lang="tr-TR" dirty="0" err="1"/>
              <a:t>to</a:t>
            </a:r>
            <a:r>
              <a:rPr lang="tr-TR" dirty="0"/>
              <a:t> TPW, </a:t>
            </a:r>
            <a:r>
              <a:rPr lang="tr-TR" dirty="0" err="1"/>
              <a:t>if</a:t>
            </a:r>
            <a:r>
              <a:rPr lang="tr-TR" dirty="0"/>
              <a:t> </a:t>
            </a:r>
            <a:r>
              <a:rPr lang="tr-TR" dirty="0" err="1"/>
              <a:t>we</a:t>
            </a:r>
            <a:r>
              <a:rPr lang="tr-TR" dirty="0"/>
              <a:t> </a:t>
            </a:r>
            <a:r>
              <a:rPr lang="tr-TR" dirty="0" err="1"/>
              <a:t>know</a:t>
            </a:r>
            <a:r>
              <a:rPr lang="tr-TR" dirty="0"/>
              <a:t> 2 </a:t>
            </a:r>
            <a:r>
              <a:rPr lang="tr-TR" dirty="0" err="1"/>
              <a:t>players</a:t>
            </a:r>
            <a:r>
              <a:rPr lang="tr-TR" dirty="0"/>
              <a:t> set </a:t>
            </a:r>
            <a:r>
              <a:rPr lang="tr-TR" dirty="0" err="1"/>
              <a:t>score</a:t>
            </a:r>
            <a:r>
              <a:rPr lang="tr-TR" dirty="0"/>
              <a:t>, </a:t>
            </a:r>
            <a:r>
              <a:rPr lang="tr-TR" dirty="0" err="1"/>
              <a:t>match</a:t>
            </a:r>
            <a:r>
              <a:rPr lang="tr-TR" dirty="0"/>
              <a:t> </a:t>
            </a:r>
            <a:r>
              <a:rPr lang="tr-TR" dirty="0" err="1"/>
              <a:t>result</a:t>
            </a:r>
            <a:r>
              <a:rPr lang="tr-TR" dirty="0"/>
              <a:t> can be </a:t>
            </a:r>
            <a:r>
              <a:rPr lang="tr-TR" dirty="0" err="1"/>
              <a:t>known</a:t>
            </a:r>
            <a:r>
              <a:rPr lang="tr-TR" dirty="0"/>
              <a:t>. </a:t>
            </a:r>
            <a:r>
              <a:rPr lang="tr-TR" dirty="0" err="1"/>
              <a:t>Therefore</a:t>
            </a:r>
            <a:r>
              <a:rPr lang="tr-TR" dirty="0"/>
              <a:t> ST </a:t>
            </a:r>
            <a:r>
              <a:rPr lang="tr-TR" dirty="0" err="1"/>
              <a:t>values</a:t>
            </a:r>
            <a:r>
              <a:rPr lang="tr-TR" dirty="0"/>
              <a:t> </a:t>
            </a:r>
            <a:r>
              <a:rPr lang="tr-TR" dirty="0" err="1"/>
              <a:t>should</a:t>
            </a:r>
            <a:r>
              <a:rPr lang="tr-TR" dirty="0"/>
              <a:t> be </a:t>
            </a:r>
            <a:r>
              <a:rPr lang="tr-TR" dirty="0" err="1"/>
              <a:t>removed</a:t>
            </a:r>
            <a:r>
              <a:rPr lang="tr-TR" dirty="0"/>
              <a:t> </a:t>
            </a:r>
            <a:r>
              <a:rPr lang="tr-TR" dirty="0" err="1"/>
              <a:t>from</a:t>
            </a:r>
            <a:r>
              <a:rPr lang="tr-TR" dirty="0"/>
              <a:t> data set. </a:t>
            </a:r>
          </a:p>
          <a:p>
            <a:r>
              <a:rPr lang="tr-TR" dirty="0" err="1"/>
              <a:t>However</a:t>
            </a:r>
            <a:r>
              <a:rPr lang="tr-TR" dirty="0"/>
              <a:t>, </a:t>
            </a:r>
            <a:r>
              <a:rPr lang="tr-TR" dirty="0" err="1"/>
              <a:t>number</a:t>
            </a:r>
            <a:r>
              <a:rPr lang="tr-TR" dirty="0"/>
              <a:t> of total </a:t>
            </a:r>
            <a:r>
              <a:rPr lang="tr-TR" dirty="0" err="1"/>
              <a:t>game</a:t>
            </a:r>
            <a:r>
              <a:rPr lang="tr-TR" dirty="0"/>
              <a:t> (TG) </a:t>
            </a:r>
            <a:r>
              <a:rPr lang="tr-TR" dirty="0" err="1"/>
              <a:t>variable</a:t>
            </a:r>
            <a:r>
              <a:rPr lang="tr-TR" dirty="0"/>
              <a:t> can be </a:t>
            </a:r>
            <a:r>
              <a:rPr lang="tr-TR" dirty="0" err="1"/>
              <a:t>created</a:t>
            </a:r>
            <a:r>
              <a:rPr lang="tr-TR" dirty="0"/>
              <a:t> </a:t>
            </a:r>
            <a:r>
              <a:rPr lang="tr-TR" dirty="0" err="1"/>
              <a:t>from</a:t>
            </a:r>
            <a:r>
              <a:rPr lang="tr-TR" dirty="0"/>
              <a:t> </a:t>
            </a:r>
            <a:r>
              <a:rPr lang="tr-TR" dirty="0" err="1"/>
              <a:t>sum</a:t>
            </a:r>
            <a:r>
              <a:rPr lang="tr-TR" dirty="0"/>
              <a:t> of </a:t>
            </a:r>
            <a:r>
              <a:rPr lang="tr-TR" dirty="0" err="1"/>
              <a:t>all</a:t>
            </a:r>
            <a:r>
              <a:rPr lang="tr-TR" dirty="0"/>
              <a:t> ST </a:t>
            </a:r>
            <a:r>
              <a:rPr lang="tr-TR" dirty="0" err="1"/>
              <a:t>values</a:t>
            </a:r>
            <a:r>
              <a:rPr lang="tr-TR" dirty="0"/>
              <a:t> </a:t>
            </a:r>
            <a:r>
              <a:rPr lang="tr-TR" dirty="0" err="1"/>
              <a:t>for</a:t>
            </a:r>
            <a:r>
              <a:rPr lang="tr-TR" dirty="0"/>
              <a:t> </a:t>
            </a:r>
            <a:r>
              <a:rPr lang="tr-TR" dirty="0" err="1"/>
              <a:t>each</a:t>
            </a:r>
            <a:r>
              <a:rPr lang="tr-TR" dirty="0"/>
              <a:t> </a:t>
            </a:r>
            <a:r>
              <a:rPr lang="tr-TR" dirty="0" err="1"/>
              <a:t>row</a:t>
            </a:r>
            <a:r>
              <a:rPr lang="tr-TR" dirty="0"/>
              <a:t>. </a:t>
            </a:r>
            <a:r>
              <a:rPr lang="tr-TR" dirty="0" err="1"/>
              <a:t>Number</a:t>
            </a:r>
            <a:r>
              <a:rPr lang="tr-TR" dirty="0"/>
              <a:t> of total </a:t>
            </a:r>
            <a:r>
              <a:rPr lang="tr-TR" dirty="0" err="1"/>
              <a:t>game</a:t>
            </a:r>
            <a:r>
              <a:rPr lang="tr-TR" dirty="0"/>
              <a:t> can be </a:t>
            </a:r>
            <a:r>
              <a:rPr lang="tr-TR" dirty="0" err="1"/>
              <a:t>use</a:t>
            </a:r>
            <a:r>
              <a:rPr lang="tr-TR" dirty="0"/>
              <a:t> </a:t>
            </a:r>
            <a:r>
              <a:rPr lang="tr-TR" dirty="0" err="1"/>
              <a:t>for</a:t>
            </a:r>
            <a:r>
              <a:rPr lang="tr-TR" dirty="0"/>
              <a:t> standardize </a:t>
            </a:r>
            <a:r>
              <a:rPr lang="tr-TR" dirty="0" err="1"/>
              <a:t>the</a:t>
            </a:r>
            <a:r>
              <a:rPr lang="tr-TR" dirty="0"/>
              <a:t> </a:t>
            </a:r>
            <a:r>
              <a:rPr lang="tr-TR" dirty="0" err="1"/>
              <a:t>match</a:t>
            </a:r>
            <a:r>
              <a:rPr lang="tr-TR" dirty="0"/>
              <a:t> </a:t>
            </a:r>
            <a:r>
              <a:rPr lang="tr-TR" dirty="0" err="1"/>
              <a:t>statistics</a:t>
            </a:r>
            <a:r>
              <a:rPr lang="tr-TR" dirty="0"/>
              <a:t>. </a:t>
            </a:r>
            <a:r>
              <a:rPr lang="tr-TR" dirty="0" err="1"/>
              <a:t>For</a:t>
            </a:r>
            <a:r>
              <a:rPr lang="tr-TR" dirty="0"/>
              <a:t> </a:t>
            </a:r>
            <a:r>
              <a:rPr lang="tr-TR" dirty="0" err="1"/>
              <a:t>example</a:t>
            </a:r>
            <a:r>
              <a:rPr lang="tr-TR" dirty="0"/>
              <a:t> </a:t>
            </a:r>
            <a:r>
              <a:rPr lang="tr-TR" dirty="0" err="1"/>
              <a:t>we</a:t>
            </a:r>
            <a:r>
              <a:rPr lang="tr-TR" dirty="0"/>
              <a:t> can </a:t>
            </a:r>
            <a:r>
              <a:rPr lang="tr-TR" dirty="0" err="1"/>
              <a:t>find</a:t>
            </a:r>
            <a:r>
              <a:rPr lang="tr-TR" dirty="0"/>
              <a:t> </a:t>
            </a:r>
            <a:r>
              <a:rPr lang="tr-TR" dirty="0" err="1"/>
              <a:t>avarage</a:t>
            </a:r>
            <a:r>
              <a:rPr lang="tr-TR" dirty="0"/>
              <a:t> </a:t>
            </a:r>
            <a:r>
              <a:rPr lang="tr-TR" dirty="0" err="1"/>
              <a:t>number</a:t>
            </a:r>
            <a:r>
              <a:rPr lang="tr-TR" dirty="0"/>
              <a:t> of </a:t>
            </a:r>
            <a:r>
              <a:rPr lang="tr-TR" dirty="0" err="1"/>
              <a:t>ace</a:t>
            </a:r>
            <a:r>
              <a:rPr lang="tr-TR" dirty="0"/>
              <a:t> </a:t>
            </a:r>
            <a:r>
              <a:rPr lang="tr-TR" dirty="0" err="1"/>
              <a:t>for</a:t>
            </a:r>
            <a:r>
              <a:rPr lang="tr-TR" dirty="0"/>
              <a:t> 1 </a:t>
            </a:r>
            <a:r>
              <a:rPr lang="tr-TR" dirty="0" err="1"/>
              <a:t>game</a:t>
            </a:r>
            <a:r>
              <a:rPr lang="tr-TR" dirty="0"/>
              <a:t> </a:t>
            </a:r>
            <a:r>
              <a:rPr lang="tr-TR" dirty="0" err="1"/>
              <a:t>from</a:t>
            </a:r>
            <a:r>
              <a:rPr lang="tr-TR" dirty="0"/>
              <a:t> ACE.1 </a:t>
            </a:r>
            <a:r>
              <a:rPr lang="tr-TR" dirty="0" err="1"/>
              <a:t>over</a:t>
            </a:r>
            <a:r>
              <a:rPr lang="tr-TR" dirty="0"/>
              <a:t> TG. </a:t>
            </a:r>
          </a:p>
          <a:p>
            <a:r>
              <a:rPr lang="tr-TR" dirty="0"/>
              <a:t>At </a:t>
            </a:r>
            <a:r>
              <a:rPr lang="tr-TR" dirty="0" err="1"/>
              <a:t>the</a:t>
            </a:r>
            <a:r>
              <a:rPr lang="tr-TR" dirty="0"/>
              <a:t> </a:t>
            </a:r>
            <a:r>
              <a:rPr lang="tr-TR" dirty="0" err="1"/>
              <a:t>end</a:t>
            </a:r>
            <a:r>
              <a:rPr lang="tr-TR" dirty="0"/>
              <a:t> of data </a:t>
            </a:r>
            <a:r>
              <a:rPr lang="tr-TR" dirty="0" err="1"/>
              <a:t>cleaning</a:t>
            </a:r>
            <a:r>
              <a:rPr lang="tr-TR" dirty="0"/>
              <a:t> </a:t>
            </a:r>
            <a:r>
              <a:rPr lang="tr-TR" dirty="0" err="1"/>
              <a:t>process</a:t>
            </a:r>
            <a:r>
              <a:rPr lang="tr-TR" dirty="0"/>
              <a:t>, 2 data set </a:t>
            </a:r>
            <a:r>
              <a:rPr lang="tr-TR" dirty="0" err="1"/>
              <a:t>prepared</a:t>
            </a:r>
            <a:r>
              <a:rPr lang="tr-TR" dirty="0"/>
              <a:t> </a:t>
            </a:r>
            <a:r>
              <a:rPr lang="tr-TR" dirty="0" err="1"/>
              <a:t>for</a:t>
            </a:r>
            <a:r>
              <a:rPr lang="tr-TR" dirty="0"/>
              <a:t> </a:t>
            </a:r>
            <a:r>
              <a:rPr lang="tr-TR" dirty="0" err="1"/>
              <a:t>classification</a:t>
            </a:r>
            <a:r>
              <a:rPr lang="tr-TR" dirty="0"/>
              <a:t> </a:t>
            </a:r>
            <a:r>
              <a:rPr lang="tr-TR" dirty="0" err="1"/>
              <a:t>for</a:t>
            </a:r>
            <a:r>
              <a:rPr lang="tr-TR" dirty="0"/>
              <a:t> </a:t>
            </a:r>
            <a:r>
              <a:rPr lang="tr-TR" dirty="0" err="1"/>
              <a:t>result</a:t>
            </a:r>
            <a:r>
              <a:rPr lang="tr-TR" dirty="0"/>
              <a:t> </a:t>
            </a:r>
            <a:r>
              <a:rPr lang="tr-TR" dirty="0" err="1"/>
              <a:t>and</a:t>
            </a:r>
            <a:r>
              <a:rPr lang="tr-TR" dirty="0"/>
              <a:t> </a:t>
            </a:r>
            <a:r>
              <a:rPr lang="tr-TR" dirty="0" err="1"/>
              <a:t>regression</a:t>
            </a:r>
            <a:r>
              <a:rPr lang="tr-TR" dirty="0"/>
              <a:t> </a:t>
            </a:r>
            <a:r>
              <a:rPr lang="tr-TR" dirty="0" err="1"/>
              <a:t>for</a:t>
            </a:r>
            <a:r>
              <a:rPr lang="tr-TR" dirty="0"/>
              <a:t> TPW </a:t>
            </a:r>
            <a:r>
              <a:rPr lang="tr-TR" dirty="0" err="1"/>
              <a:t>per</a:t>
            </a:r>
            <a:r>
              <a:rPr lang="tr-TR" dirty="0"/>
              <a:t> </a:t>
            </a:r>
            <a:r>
              <a:rPr lang="tr-TR" dirty="0" err="1"/>
              <a:t>game</a:t>
            </a:r>
            <a:r>
              <a:rPr lang="tr-TR" dirty="0"/>
              <a:t>.</a:t>
            </a:r>
          </a:p>
        </p:txBody>
      </p:sp>
    </p:spTree>
    <p:extLst>
      <p:ext uri="{BB962C8B-B14F-4D97-AF65-F5344CB8AC3E}">
        <p14:creationId xmlns:p14="http://schemas.microsoft.com/office/powerpoint/2010/main" val="1503685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05955C9C-E81A-C2FD-5D10-CAA377EF5C3F}"/>
              </a:ext>
            </a:extLst>
          </p:cNvPr>
          <p:cNvPicPr>
            <a:picLocks noChangeAspect="1"/>
          </p:cNvPicPr>
          <p:nvPr/>
        </p:nvPicPr>
        <p:blipFill>
          <a:blip r:embed="rId2"/>
          <a:stretch>
            <a:fillRect/>
          </a:stretch>
        </p:blipFill>
        <p:spPr>
          <a:xfrm>
            <a:off x="2209800" y="4983023"/>
            <a:ext cx="7772400" cy="1492592"/>
          </a:xfrm>
          <a:prstGeom prst="rect">
            <a:avLst/>
          </a:prstGeom>
        </p:spPr>
      </p:pic>
      <p:pic>
        <p:nvPicPr>
          <p:cNvPr id="5" name="Resim 4">
            <a:extLst>
              <a:ext uri="{FF2B5EF4-FFF2-40B4-BE49-F238E27FC236}">
                <a16:creationId xmlns:a16="http://schemas.microsoft.com/office/drawing/2014/main" id="{786B8844-D91D-8DFD-6067-9311F931B33D}"/>
              </a:ext>
            </a:extLst>
          </p:cNvPr>
          <p:cNvPicPr>
            <a:picLocks noChangeAspect="1"/>
          </p:cNvPicPr>
          <p:nvPr/>
        </p:nvPicPr>
        <p:blipFill>
          <a:blip r:embed="rId3"/>
          <a:stretch>
            <a:fillRect/>
          </a:stretch>
        </p:blipFill>
        <p:spPr>
          <a:xfrm>
            <a:off x="1711841" y="1265763"/>
            <a:ext cx="9006977" cy="2556925"/>
          </a:xfrm>
          <a:prstGeom prst="rect">
            <a:avLst/>
          </a:prstGeom>
        </p:spPr>
      </p:pic>
      <p:sp>
        <p:nvSpPr>
          <p:cNvPr id="8" name="Metin kutusu 7">
            <a:extLst>
              <a:ext uri="{FF2B5EF4-FFF2-40B4-BE49-F238E27FC236}">
                <a16:creationId xmlns:a16="http://schemas.microsoft.com/office/drawing/2014/main" id="{318EB898-9F2A-9F7F-F263-E8A0457B47A8}"/>
              </a:ext>
            </a:extLst>
          </p:cNvPr>
          <p:cNvSpPr txBox="1"/>
          <p:nvPr/>
        </p:nvSpPr>
        <p:spPr>
          <a:xfrm>
            <a:off x="4550735" y="4339548"/>
            <a:ext cx="3009014" cy="523220"/>
          </a:xfrm>
          <a:prstGeom prst="rect">
            <a:avLst/>
          </a:prstGeom>
          <a:noFill/>
        </p:spPr>
        <p:txBody>
          <a:bodyPr wrap="square" rtlCol="0">
            <a:spAutoFit/>
          </a:bodyPr>
          <a:lstStyle/>
          <a:p>
            <a:pPr algn="ctr"/>
            <a:r>
              <a:rPr lang="tr-TR" sz="2800" b="1" dirty="0" err="1"/>
              <a:t>Regression</a:t>
            </a:r>
            <a:r>
              <a:rPr lang="tr-TR" sz="2800" b="1" dirty="0"/>
              <a:t> Data</a:t>
            </a:r>
          </a:p>
        </p:txBody>
      </p:sp>
      <p:sp>
        <p:nvSpPr>
          <p:cNvPr id="11" name="Metin kutusu 10">
            <a:extLst>
              <a:ext uri="{FF2B5EF4-FFF2-40B4-BE49-F238E27FC236}">
                <a16:creationId xmlns:a16="http://schemas.microsoft.com/office/drawing/2014/main" id="{6F256D5E-D3E5-54E8-E5A7-018DC138395B}"/>
              </a:ext>
            </a:extLst>
          </p:cNvPr>
          <p:cNvSpPr txBox="1"/>
          <p:nvPr/>
        </p:nvSpPr>
        <p:spPr>
          <a:xfrm>
            <a:off x="4113028" y="622288"/>
            <a:ext cx="3965944" cy="523220"/>
          </a:xfrm>
          <a:prstGeom prst="rect">
            <a:avLst/>
          </a:prstGeom>
          <a:noFill/>
        </p:spPr>
        <p:txBody>
          <a:bodyPr wrap="square" rtlCol="0">
            <a:spAutoFit/>
          </a:bodyPr>
          <a:lstStyle/>
          <a:p>
            <a:pPr algn="ctr"/>
            <a:r>
              <a:rPr lang="tr-TR" sz="2800" b="1" dirty="0" err="1"/>
              <a:t>Classification</a:t>
            </a:r>
            <a:r>
              <a:rPr lang="tr-TR" sz="2800" b="1" dirty="0"/>
              <a:t> Data</a:t>
            </a:r>
          </a:p>
        </p:txBody>
      </p:sp>
    </p:spTree>
    <p:extLst>
      <p:ext uri="{BB962C8B-B14F-4D97-AF65-F5344CB8AC3E}">
        <p14:creationId xmlns:p14="http://schemas.microsoft.com/office/powerpoint/2010/main" val="3736028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A1596D-6082-5C56-3E54-21D3FC210B74}"/>
              </a:ext>
            </a:extLst>
          </p:cNvPr>
          <p:cNvSpPr>
            <a:spLocks noGrp="1"/>
          </p:cNvSpPr>
          <p:nvPr>
            <p:ph type="title"/>
          </p:nvPr>
        </p:nvSpPr>
        <p:spPr/>
        <p:txBody>
          <a:bodyPr/>
          <a:lstStyle/>
          <a:p>
            <a:r>
              <a:rPr lang="tr-TR" dirty="0" err="1"/>
              <a:t>ClassIFICATION</a:t>
            </a:r>
            <a:endParaRPr lang="tr-TR" dirty="0"/>
          </a:p>
        </p:txBody>
      </p:sp>
      <p:sp>
        <p:nvSpPr>
          <p:cNvPr id="3" name="İçerik Yer Tutucusu 2">
            <a:extLst>
              <a:ext uri="{FF2B5EF4-FFF2-40B4-BE49-F238E27FC236}">
                <a16:creationId xmlns:a16="http://schemas.microsoft.com/office/drawing/2014/main" id="{5DFD82F2-229E-82CC-3336-DA57C9D7320E}"/>
              </a:ext>
            </a:extLst>
          </p:cNvPr>
          <p:cNvSpPr>
            <a:spLocks noGrp="1"/>
          </p:cNvSpPr>
          <p:nvPr>
            <p:ph idx="1"/>
          </p:nvPr>
        </p:nvSpPr>
        <p:spPr>
          <a:xfrm>
            <a:off x="1251678" y="1467293"/>
            <a:ext cx="10178322" cy="4412299"/>
          </a:xfrm>
        </p:spPr>
        <p:txBody>
          <a:bodyPr/>
          <a:lstStyle/>
          <a:p>
            <a:r>
              <a:rPr lang="tr-TR" dirty="0" err="1"/>
              <a:t>Before</a:t>
            </a:r>
            <a:r>
              <a:rPr lang="tr-TR" dirty="0"/>
              <a:t> </a:t>
            </a:r>
            <a:r>
              <a:rPr lang="tr-TR" dirty="0" err="1"/>
              <a:t>modelling</a:t>
            </a:r>
            <a:r>
              <a:rPr lang="tr-TR" dirty="0"/>
              <a:t>, Train </a:t>
            </a:r>
            <a:r>
              <a:rPr lang="tr-TR" dirty="0" err="1"/>
              <a:t>and</a:t>
            </a:r>
            <a:r>
              <a:rPr lang="tr-TR" dirty="0"/>
              <a:t> test data </a:t>
            </a:r>
            <a:r>
              <a:rPr lang="tr-TR" dirty="0" err="1"/>
              <a:t>created</a:t>
            </a:r>
            <a:r>
              <a:rPr lang="tr-TR" dirty="0"/>
              <a:t> as %80 </a:t>
            </a:r>
            <a:r>
              <a:rPr lang="tr-TR" dirty="0" err="1"/>
              <a:t>train</a:t>
            </a:r>
            <a:r>
              <a:rPr lang="tr-TR" dirty="0"/>
              <a:t> </a:t>
            </a:r>
            <a:r>
              <a:rPr lang="tr-TR" dirty="0" err="1"/>
              <a:t>and</a:t>
            </a:r>
            <a:r>
              <a:rPr lang="tr-TR" dirty="0"/>
              <a:t> %20 test data </a:t>
            </a:r>
            <a:r>
              <a:rPr lang="tr-TR" dirty="0" err="1"/>
              <a:t>by</a:t>
            </a:r>
            <a:r>
              <a:rPr lang="tr-TR" dirty="0"/>
              <a:t> </a:t>
            </a:r>
            <a:r>
              <a:rPr lang="tr-TR" dirty="0" err="1"/>
              <a:t>stratification</a:t>
            </a:r>
            <a:r>
              <a:rPr lang="tr-TR" dirty="0"/>
              <a:t> </a:t>
            </a:r>
            <a:r>
              <a:rPr lang="tr-TR" dirty="0" err="1"/>
              <a:t>for</a:t>
            </a:r>
            <a:r>
              <a:rPr lang="tr-TR" dirty="0"/>
              <a:t> </a:t>
            </a:r>
            <a:r>
              <a:rPr lang="tr-TR" dirty="0" err="1"/>
              <a:t>result</a:t>
            </a:r>
            <a:r>
              <a:rPr lang="tr-TR" dirty="0"/>
              <a:t>.</a:t>
            </a:r>
          </a:p>
          <a:p>
            <a:r>
              <a:rPr lang="tr-TR" dirty="0"/>
              <a:t>Test </a:t>
            </a:r>
            <a:r>
              <a:rPr lang="tr-TR" dirty="0" err="1"/>
              <a:t>and</a:t>
            </a:r>
            <a:r>
              <a:rPr lang="tr-TR" dirty="0"/>
              <a:t> </a:t>
            </a:r>
            <a:r>
              <a:rPr lang="tr-TR" dirty="0" err="1"/>
              <a:t>train</a:t>
            </a:r>
            <a:r>
              <a:rPr lang="tr-TR" dirty="0"/>
              <a:t> </a:t>
            </a:r>
            <a:r>
              <a:rPr lang="tr-TR" dirty="0" err="1"/>
              <a:t>sets</a:t>
            </a:r>
            <a:r>
              <a:rPr lang="tr-TR" dirty="0"/>
              <a:t> </a:t>
            </a:r>
            <a:r>
              <a:rPr lang="tr-TR" dirty="0" err="1"/>
              <a:t>are</a:t>
            </a:r>
            <a:r>
              <a:rPr lang="tr-TR" dirty="0"/>
              <a:t> </a:t>
            </a:r>
            <a:r>
              <a:rPr lang="tr-TR" dirty="0" err="1"/>
              <a:t>scaled</a:t>
            </a:r>
            <a:r>
              <a:rPr lang="tr-TR" dirty="0"/>
              <a:t> </a:t>
            </a:r>
            <a:r>
              <a:rPr lang="tr-TR" dirty="0" err="1"/>
              <a:t>after</a:t>
            </a:r>
            <a:r>
              <a:rPr lang="tr-TR" dirty="0"/>
              <a:t> </a:t>
            </a:r>
            <a:r>
              <a:rPr lang="tr-TR" dirty="0" err="1"/>
              <a:t>splitting</a:t>
            </a:r>
            <a:r>
              <a:rPr lang="tr-TR" dirty="0"/>
              <a:t>, </a:t>
            </a:r>
            <a:r>
              <a:rPr lang="tr-TR" dirty="0" err="1"/>
              <a:t>because</a:t>
            </a:r>
            <a:r>
              <a:rPr lang="tr-TR" dirty="0"/>
              <a:t>, test </a:t>
            </a:r>
            <a:r>
              <a:rPr lang="tr-TR" dirty="0" err="1"/>
              <a:t>observations</a:t>
            </a:r>
            <a:r>
              <a:rPr lang="tr-TR" dirty="0"/>
              <a:t> </a:t>
            </a:r>
            <a:r>
              <a:rPr lang="tr-TR" dirty="0" err="1"/>
              <a:t>should</a:t>
            </a:r>
            <a:r>
              <a:rPr lang="tr-TR" dirty="0"/>
              <a:t> not be </a:t>
            </a:r>
            <a:r>
              <a:rPr lang="tr-TR" dirty="0" err="1"/>
              <a:t>effect</a:t>
            </a:r>
            <a:r>
              <a:rPr lang="tr-TR" dirty="0"/>
              <a:t> </a:t>
            </a:r>
            <a:r>
              <a:rPr lang="tr-TR" dirty="0" err="1"/>
              <a:t>anything</a:t>
            </a:r>
            <a:r>
              <a:rPr lang="tr-TR" dirty="0"/>
              <a:t> on </a:t>
            </a:r>
            <a:r>
              <a:rPr lang="tr-TR" dirty="0" err="1"/>
              <a:t>the</a:t>
            </a:r>
            <a:r>
              <a:rPr lang="tr-TR" dirty="0"/>
              <a:t> </a:t>
            </a:r>
            <a:r>
              <a:rPr lang="tr-TR" dirty="0" err="1"/>
              <a:t>train</a:t>
            </a:r>
            <a:r>
              <a:rPr lang="tr-TR" dirty="0"/>
              <a:t> data set in </a:t>
            </a:r>
            <a:r>
              <a:rPr lang="tr-TR" dirty="0" err="1"/>
              <a:t>order</a:t>
            </a:r>
            <a:r>
              <a:rPr lang="tr-TR" dirty="0"/>
              <a:t> </a:t>
            </a:r>
            <a:r>
              <a:rPr lang="tr-TR" dirty="0" err="1"/>
              <a:t>to</a:t>
            </a:r>
            <a:r>
              <a:rPr lang="tr-TR" dirty="0"/>
              <a:t> </a:t>
            </a:r>
            <a:r>
              <a:rPr lang="tr-TR" dirty="0" err="1"/>
              <a:t>maintain</a:t>
            </a:r>
            <a:r>
              <a:rPr lang="tr-TR" dirty="0"/>
              <a:t> </a:t>
            </a:r>
            <a:r>
              <a:rPr lang="tr-TR" dirty="0" err="1"/>
              <a:t>integrity</a:t>
            </a:r>
            <a:r>
              <a:rPr lang="tr-TR" dirty="0"/>
              <a:t> of model </a:t>
            </a:r>
            <a:r>
              <a:rPr lang="tr-TR" dirty="0" err="1"/>
              <a:t>evaluation</a:t>
            </a:r>
            <a:r>
              <a:rPr lang="tr-TR" dirty="0"/>
              <a:t>. </a:t>
            </a:r>
          </a:p>
          <a:p>
            <a:r>
              <a:rPr lang="tr-TR" dirty="0"/>
              <a:t>10 k-</a:t>
            </a:r>
            <a:r>
              <a:rPr lang="tr-TR" dirty="0" err="1"/>
              <a:t>fold</a:t>
            </a:r>
            <a:r>
              <a:rPr lang="tr-TR" dirty="0"/>
              <a:t> </a:t>
            </a:r>
            <a:r>
              <a:rPr lang="tr-TR" dirty="0" err="1"/>
              <a:t>cross</a:t>
            </a:r>
            <a:r>
              <a:rPr lang="tr-TR" dirty="0"/>
              <a:t> </a:t>
            </a:r>
            <a:r>
              <a:rPr lang="tr-TR" dirty="0" err="1"/>
              <a:t>validation</a:t>
            </a:r>
            <a:r>
              <a:rPr lang="tr-TR" dirty="0"/>
              <a:t> </a:t>
            </a:r>
            <a:r>
              <a:rPr lang="tr-TR" dirty="0" err="1"/>
              <a:t>used</a:t>
            </a:r>
            <a:r>
              <a:rPr lang="tr-TR" dirty="0"/>
              <a:t> </a:t>
            </a:r>
            <a:r>
              <a:rPr lang="tr-TR" dirty="0" err="1"/>
              <a:t>for</a:t>
            </a:r>
            <a:r>
              <a:rPr lang="tr-TR" dirty="0"/>
              <a:t> </a:t>
            </a:r>
            <a:r>
              <a:rPr lang="tr-TR" dirty="0" err="1"/>
              <a:t>all</a:t>
            </a:r>
            <a:r>
              <a:rPr lang="tr-TR" dirty="0"/>
              <a:t> </a:t>
            </a:r>
            <a:r>
              <a:rPr lang="tr-TR" dirty="0" err="1"/>
              <a:t>models</a:t>
            </a:r>
            <a:r>
              <a:rPr lang="tr-TR" dirty="0"/>
              <a:t>.</a:t>
            </a:r>
          </a:p>
          <a:p>
            <a:r>
              <a:rPr lang="tr-TR" dirty="0" err="1"/>
              <a:t>Those</a:t>
            </a:r>
            <a:r>
              <a:rPr lang="tr-TR" dirty="0"/>
              <a:t> </a:t>
            </a:r>
            <a:r>
              <a:rPr lang="tr-TR" dirty="0" err="1"/>
              <a:t>models</a:t>
            </a:r>
            <a:r>
              <a:rPr lang="tr-TR" dirty="0"/>
              <a:t> </a:t>
            </a:r>
            <a:r>
              <a:rPr lang="tr-TR" dirty="0" err="1"/>
              <a:t>are</a:t>
            </a:r>
            <a:r>
              <a:rPr lang="tr-TR" dirty="0"/>
              <a:t> </a:t>
            </a:r>
            <a:r>
              <a:rPr lang="tr-TR" dirty="0" err="1"/>
              <a:t>created</a:t>
            </a:r>
            <a:r>
              <a:rPr lang="tr-TR" dirty="0"/>
              <a:t> ;</a:t>
            </a:r>
          </a:p>
          <a:p>
            <a:pPr lvl="1"/>
            <a:r>
              <a:rPr lang="tr-TR" dirty="0" err="1"/>
              <a:t>Logistic</a:t>
            </a:r>
            <a:r>
              <a:rPr lang="tr-TR" dirty="0"/>
              <a:t> </a:t>
            </a:r>
            <a:r>
              <a:rPr lang="tr-TR" dirty="0" err="1"/>
              <a:t>Regression</a:t>
            </a:r>
            <a:endParaRPr lang="tr-TR" dirty="0"/>
          </a:p>
          <a:p>
            <a:pPr lvl="1"/>
            <a:r>
              <a:rPr lang="tr-TR" dirty="0" err="1"/>
              <a:t>Support</a:t>
            </a:r>
            <a:r>
              <a:rPr lang="tr-TR" dirty="0"/>
              <a:t> </a:t>
            </a:r>
            <a:r>
              <a:rPr lang="tr-TR" dirty="0" err="1"/>
              <a:t>Vector</a:t>
            </a:r>
            <a:r>
              <a:rPr lang="tr-TR" dirty="0"/>
              <a:t> Machine</a:t>
            </a:r>
          </a:p>
          <a:p>
            <a:pPr lvl="1"/>
            <a:r>
              <a:rPr lang="tr-TR" dirty="0" err="1"/>
              <a:t>Random</a:t>
            </a:r>
            <a:r>
              <a:rPr lang="tr-TR" dirty="0"/>
              <a:t> </a:t>
            </a:r>
            <a:r>
              <a:rPr lang="tr-TR" dirty="0" err="1"/>
              <a:t>Forest</a:t>
            </a:r>
            <a:endParaRPr lang="tr-TR" dirty="0"/>
          </a:p>
          <a:p>
            <a:pPr lvl="1"/>
            <a:r>
              <a:rPr lang="tr-TR" dirty="0" err="1"/>
              <a:t>Artificial</a:t>
            </a:r>
            <a:r>
              <a:rPr lang="tr-TR" dirty="0"/>
              <a:t> </a:t>
            </a:r>
            <a:r>
              <a:rPr lang="tr-TR" dirty="0" err="1"/>
              <a:t>Neural</a:t>
            </a:r>
            <a:r>
              <a:rPr lang="tr-TR" dirty="0"/>
              <a:t> Network</a:t>
            </a:r>
          </a:p>
        </p:txBody>
      </p:sp>
    </p:spTree>
    <p:extLst>
      <p:ext uri="{BB962C8B-B14F-4D97-AF65-F5344CB8AC3E}">
        <p14:creationId xmlns:p14="http://schemas.microsoft.com/office/powerpoint/2010/main" val="3915997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5083F2-39A8-E50E-9FDE-2AA7EC34A8CE}"/>
              </a:ext>
            </a:extLst>
          </p:cNvPr>
          <p:cNvSpPr>
            <a:spLocks noGrp="1"/>
          </p:cNvSpPr>
          <p:nvPr>
            <p:ph type="title"/>
          </p:nvPr>
        </p:nvSpPr>
        <p:spPr>
          <a:xfrm>
            <a:off x="1251679" y="645107"/>
            <a:ext cx="3384329" cy="1640894"/>
          </a:xfrm>
        </p:spPr>
        <p:txBody>
          <a:bodyPr anchor="t">
            <a:normAutofit/>
          </a:bodyPr>
          <a:lstStyle/>
          <a:p>
            <a:r>
              <a:rPr lang="tr-TR" sz="4000"/>
              <a:t>LogISTIC REGRESSION</a:t>
            </a:r>
          </a:p>
        </p:txBody>
      </p:sp>
      <p:sp>
        <p:nvSpPr>
          <p:cNvPr id="3" name="İçerik Yer Tutucusu 2">
            <a:extLst>
              <a:ext uri="{FF2B5EF4-FFF2-40B4-BE49-F238E27FC236}">
                <a16:creationId xmlns:a16="http://schemas.microsoft.com/office/drawing/2014/main" id="{A0CC6825-A1FD-AB3B-58EB-4272501B84D7}"/>
              </a:ext>
            </a:extLst>
          </p:cNvPr>
          <p:cNvSpPr>
            <a:spLocks noGrp="1"/>
          </p:cNvSpPr>
          <p:nvPr>
            <p:ph idx="1"/>
          </p:nvPr>
        </p:nvSpPr>
        <p:spPr>
          <a:xfrm>
            <a:off x="1251679" y="2286001"/>
            <a:ext cx="3384330" cy="3940844"/>
          </a:xfrm>
        </p:spPr>
        <p:txBody>
          <a:bodyPr>
            <a:normAutofit/>
          </a:bodyPr>
          <a:lstStyle/>
          <a:p>
            <a:r>
              <a:rPr lang="tr-TR" sz="1800" dirty="0" err="1"/>
              <a:t>Before</a:t>
            </a:r>
            <a:r>
              <a:rPr lang="tr-TR" sz="1800" dirty="0"/>
              <a:t> </a:t>
            </a:r>
            <a:r>
              <a:rPr lang="tr-TR" sz="1800" dirty="0" err="1"/>
              <a:t>logistic</a:t>
            </a:r>
            <a:r>
              <a:rPr lang="tr-TR" sz="1800" dirty="0"/>
              <a:t> </a:t>
            </a:r>
            <a:r>
              <a:rPr lang="tr-TR" sz="1800" dirty="0" err="1"/>
              <a:t>regression</a:t>
            </a:r>
            <a:r>
              <a:rPr lang="tr-TR" sz="1800" dirty="0"/>
              <a:t>, </a:t>
            </a:r>
            <a:r>
              <a:rPr lang="tr-TR" sz="1800" dirty="0" err="1"/>
              <a:t>independence</a:t>
            </a:r>
            <a:r>
              <a:rPr lang="tr-TR" sz="1800" dirty="0"/>
              <a:t> of </a:t>
            </a:r>
            <a:r>
              <a:rPr lang="tr-TR" sz="1800" dirty="0" err="1"/>
              <a:t>predictors</a:t>
            </a:r>
            <a:r>
              <a:rPr lang="tr-TR" sz="1800" dirty="0"/>
              <a:t> </a:t>
            </a:r>
            <a:r>
              <a:rPr lang="tr-TR" sz="1800" dirty="0" err="1"/>
              <a:t>are</a:t>
            </a:r>
            <a:r>
              <a:rPr lang="tr-TR" sz="1800" dirty="0"/>
              <a:t> </a:t>
            </a:r>
            <a:r>
              <a:rPr lang="tr-TR" sz="1800" dirty="0" err="1"/>
              <a:t>checked</a:t>
            </a:r>
            <a:r>
              <a:rPr lang="tr-TR" sz="1800" dirty="0"/>
              <a:t> </a:t>
            </a:r>
            <a:r>
              <a:rPr lang="tr-TR" sz="1800" dirty="0" err="1"/>
              <a:t>by</a:t>
            </a:r>
            <a:r>
              <a:rPr lang="tr-TR" sz="1800" dirty="0"/>
              <a:t> </a:t>
            </a:r>
            <a:r>
              <a:rPr lang="tr-TR" sz="1800" dirty="0" err="1"/>
              <a:t>correlation</a:t>
            </a:r>
            <a:r>
              <a:rPr lang="tr-TR" sz="1800" dirty="0"/>
              <a:t> </a:t>
            </a:r>
            <a:r>
              <a:rPr lang="tr-TR" sz="1800" dirty="0" err="1"/>
              <a:t>plot</a:t>
            </a:r>
            <a:r>
              <a:rPr lang="tr-TR" sz="1800" dirty="0"/>
              <a:t>.</a:t>
            </a:r>
          </a:p>
          <a:p>
            <a:r>
              <a:rPr lang="tr-TR" sz="1800" dirty="0" err="1"/>
              <a:t>There</a:t>
            </a:r>
            <a:r>
              <a:rPr lang="tr-TR" sz="1800" dirty="0"/>
              <a:t> </a:t>
            </a:r>
            <a:r>
              <a:rPr lang="tr-TR" sz="1800" dirty="0" err="1"/>
              <a:t>are</a:t>
            </a:r>
            <a:r>
              <a:rPr lang="tr-TR" sz="1800" dirty="0"/>
              <a:t> </a:t>
            </a:r>
            <a:r>
              <a:rPr lang="tr-TR" sz="1800" dirty="0" err="1"/>
              <a:t>high</a:t>
            </a:r>
            <a:r>
              <a:rPr lang="tr-TR" sz="1800" dirty="0"/>
              <a:t> </a:t>
            </a:r>
            <a:r>
              <a:rPr lang="tr-TR" sz="1800" dirty="0" err="1"/>
              <a:t>correlation</a:t>
            </a:r>
            <a:r>
              <a:rPr lang="tr-TR" sz="1800" dirty="0"/>
              <a:t> </a:t>
            </a:r>
            <a:r>
              <a:rPr lang="tr-TR" sz="1800" dirty="0" err="1"/>
              <a:t>between</a:t>
            </a:r>
            <a:r>
              <a:rPr lang="tr-TR" sz="1800" dirty="0"/>
              <a:t> NPW </a:t>
            </a:r>
            <a:r>
              <a:rPr lang="tr-TR" sz="1800" dirty="0" err="1"/>
              <a:t>and</a:t>
            </a:r>
            <a:r>
              <a:rPr lang="tr-TR" sz="1800" dirty="0"/>
              <a:t> NPA, BPC </a:t>
            </a:r>
            <a:r>
              <a:rPr lang="tr-TR" sz="1800" dirty="0" err="1"/>
              <a:t>and</a:t>
            </a:r>
            <a:r>
              <a:rPr lang="tr-TR" sz="1800" dirty="0"/>
              <a:t> BPW, FSP </a:t>
            </a:r>
            <a:r>
              <a:rPr lang="tr-TR" sz="1800" dirty="0" err="1"/>
              <a:t>and</a:t>
            </a:r>
            <a:r>
              <a:rPr lang="tr-TR" sz="1800" dirty="0"/>
              <a:t> SSP. </a:t>
            </a:r>
            <a:r>
              <a:rPr lang="tr-TR" sz="1800" dirty="0" err="1"/>
              <a:t>So</a:t>
            </a:r>
            <a:r>
              <a:rPr lang="tr-TR" sz="1800" dirty="0"/>
              <a:t>, NPW, BPW </a:t>
            </a:r>
            <a:r>
              <a:rPr lang="tr-TR" sz="1800" dirty="0" err="1"/>
              <a:t>and</a:t>
            </a:r>
            <a:r>
              <a:rPr lang="tr-TR" sz="1800" dirty="0"/>
              <a:t> SSP </a:t>
            </a:r>
            <a:r>
              <a:rPr lang="tr-TR" sz="1800" dirty="0" err="1"/>
              <a:t>variables</a:t>
            </a:r>
            <a:r>
              <a:rPr lang="tr-TR" sz="1800" dirty="0"/>
              <a:t> </a:t>
            </a:r>
            <a:r>
              <a:rPr lang="tr-TR" sz="1800" dirty="0" err="1"/>
              <a:t>are</a:t>
            </a:r>
            <a:r>
              <a:rPr lang="tr-TR" sz="1800" dirty="0"/>
              <a:t> </a:t>
            </a:r>
            <a:r>
              <a:rPr lang="tr-TR" sz="1800" dirty="0" err="1"/>
              <a:t>removed</a:t>
            </a:r>
            <a:r>
              <a:rPr lang="tr-TR" sz="1800" dirty="0"/>
              <a:t> </a:t>
            </a:r>
            <a:r>
              <a:rPr lang="tr-TR" sz="1800" dirty="0" err="1"/>
              <a:t>from</a:t>
            </a:r>
            <a:r>
              <a:rPr lang="tr-TR" sz="1800" dirty="0"/>
              <a:t> data set.</a:t>
            </a:r>
          </a:p>
        </p:txBody>
      </p:sp>
      <p:pic>
        <p:nvPicPr>
          <p:cNvPr id="4" name="Resim 3">
            <a:extLst>
              <a:ext uri="{FF2B5EF4-FFF2-40B4-BE49-F238E27FC236}">
                <a16:creationId xmlns:a16="http://schemas.microsoft.com/office/drawing/2014/main" id="{4D420D4F-679E-FF74-4579-D424C825C9AB}"/>
              </a:ext>
            </a:extLst>
          </p:cNvPr>
          <p:cNvPicPr>
            <a:picLocks noChangeAspect="1"/>
          </p:cNvPicPr>
          <p:nvPr/>
        </p:nvPicPr>
        <p:blipFill>
          <a:blip r:embed="rId2"/>
          <a:stretch>
            <a:fillRect/>
          </a:stretch>
        </p:blipFill>
        <p:spPr>
          <a:xfrm>
            <a:off x="5279472" y="774148"/>
            <a:ext cx="5995465" cy="5335964"/>
          </a:xfrm>
          <a:prstGeom prst="rect">
            <a:avLst/>
          </a:prstGeom>
        </p:spPr>
      </p:pic>
    </p:spTree>
    <p:extLst>
      <p:ext uri="{BB962C8B-B14F-4D97-AF65-F5344CB8AC3E}">
        <p14:creationId xmlns:p14="http://schemas.microsoft.com/office/powerpoint/2010/main" val="919393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5594A3-CA68-1ACE-2602-CC954C070FEF}"/>
              </a:ext>
            </a:extLst>
          </p:cNvPr>
          <p:cNvSpPr>
            <a:spLocks noGrp="1"/>
          </p:cNvSpPr>
          <p:nvPr>
            <p:ph type="title"/>
          </p:nvPr>
        </p:nvSpPr>
        <p:spPr/>
        <p:txBody>
          <a:bodyPr/>
          <a:lstStyle/>
          <a:p>
            <a:r>
              <a:rPr lang="tr-TR" dirty="0" err="1"/>
              <a:t>LogISTIC</a:t>
            </a:r>
            <a:r>
              <a:rPr lang="tr-TR" dirty="0"/>
              <a:t> REGRESSION</a:t>
            </a:r>
          </a:p>
        </p:txBody>
      </p:sp>
      <p:sp>
        <p:nvSpPr>
          <p:cNvPr id="3" name="İçerik Yer Tutucusu 2">
            <a:extLst>
              <a:ext uri="{FF2B5EF4-FFF2-40B4-BE49-F238E27FC236}">
                <a16:creationId xmlns:a16="http://schemas.microsoft.com/office/drawing/2014/main" id="{A026575F-7E73-25EE-851F-B96A75E7B21F}"/>
              </a:ext>
            </a:extLst>
          </p:cNvPr>
          <p:cNvSpPr>
            <a:spLocks noGrp="1"/>
          </p:cNvSpPr>
          <p:nvPr>
            <p:ph idx="1"/>
          </p:nvPr>
        </p:nvSpPr>
        <p:spPr>
          <a:xfrm>
            <a:off x="1251678" y="1325876"/>
            <a:ext cx="5359434" cy="4983483"/>
          </a:xfrm>
        </p:spPr>
        <p:txBody>
          <a:bodyPr/>
          <a:lstStyle/>
          <a:p>
            <a:r>
              <a:rPr lang="tr-TR" dirty="0"/>
              <a:t>FSW, SSW </a:t>
            </a:r>
            <a:r>
              <a:rPr lang="tr-TR" dirty="0" err="1"/>
              <a:t>and</a:t>
            </a:r>
            <a:r>
              <a:rPr lang="tr-TR" dirty="0"/>
              <a:t> BPC </a:t>
            </a:r>
            <a:r>
              <a:rPr lang="tr-TR" dirty="0" err="1"/>
              <a:t>statistics</a:t>
            </a:r>
            <a:r>
              <a:rPr lang="tr-TR" dirty="0"/>
              <a:t> </a:t>
            </a:r>
            <a:r>
              <a:rPr lang="tr-TR" dirty="0" err="1"/>
              <a:t>are</a:t>
            </a:r>
            <a:r>
              <a:rPr lang="tr-TR" dirty="0"/>
              <a:t> </a:t>
            </a:r>
            <a:r>
              <a:rPr lang="tr-TR" dirty="0" err="1"/>
              <a:t>more</a:t>
            </a:r>
            <a:r>
              <a:rPr lang="tr-TR" dirty="0"/>
              <a:t> </a:t>
            </a:r>
            <a:r>
              <a:rPr lang="tr-TR" dirty="0" err="1"/>
              <a:t>effective</a:t>
            </a:r>
            <a:r>
              <a:rPr lang="tr-TR" dirty="0"/>
              <a:t> </a:t>
            </a:r>
            <a:r>
              <a:rPr lang="tr-TR" dirty="0" err="1"/>
              <a:t>than</a:t>
            </a:r>
            <a:r>
              <a:rPr lang="tr-TR" dirty="0"/>
              <a:t> </a:t>
            </a:r>
            <a:r>
              <a:rPr lang="tr-TR" dirty="0" err="1"/>
              <a:t>other</a:t>
            </a:r>
            <a:r>
              <a:rPr lang="tr-TR" dirty="0"/>
              <a:t> </a:t>
            </a:r>
            <a:r>
              <a:rPr lang="tr-TR" dirty="0" err="1"/>
              <a:t>to</a:t>
            </a:r>
            <a:r>
              <a:rPr lang="tr-TR" dirty="0"/>
              <a:t> </a:t>
            </a:r>
            <a:r>
              <a:rPr lang="tr-TR" dirty="0" err="1"/>
              <a:t>predict</a:t>
            </a:r>
            <a:r>
              <a:rPr lang="tr-TR" dirty="0"/>
              <a:t> </a:t>
            </a:r>
            <a:r>
              <a:rPr lang="tr-TR" dirty="0" err="1"/>
              <a:t>winner</a:t>
            </a:r>
            <a:r>
              <a:rPr lang="tr-TR" dirty="0"/>
              <a:t>. </a:t>
            </a:r>
            <a:r>
              <a:rPr lang="tr-TR" dirty="0" err="1"/>
              <a:t>Also</a:t>
            </a:r>
            <a:r>
              <a:rPr lang="tr-TR" dirty="0"/>
              <a:t>, p-</a:t>
            </a:r>
            <a:r>
              <a:rPr lang="tr-TR" dirty="0" err="1"/>
              <a:t>values</a:t>
            </a:r>
            <a:r>
              <a:rPr lang="tr-TR" dirty="0"/>
              <a:t> </a:t>
            </a:r>
            <a:r>
              <a:rPr lang="tr-TR" dirty="0" err="1"/>
              <a:t>show</a:t>
            </a:r>
            <a:r>
              <a:rPr lang="tr-TR" dirty="0"/>
              <a:t> </a:t>
            </a:r>
            <a:r>
              <a:rPr lang="tr-TR" dirty="0" err="1"/>
              <a:t>that</a:t>
            </a:r>
            <a:r>
              <a:rPr lang="tr-TR" dirty="0"/>
              <a:t> FSW, SSW </a:t>
            </a:r>
            <a:r>
              <a:rPr lang="tr-TR" dirty="0" err="1"/>
              <a:t>and</a:t>
            </a:r>
            <a:r>
              <a:rPr lang="tr-TR" dirty="0"/>
              <a:t> BPC </a:t>
            </a:r>
            <a:r>
              <a:rPr lang="tr-TR" dirty="0" err="1"/>
              <a:t>are</a:t>
            </a:r>
            <a:r>
              <a:rPr lang="tr-TR" dirty="0"/>
              <a:t> </a:t>
            </a:r>
            <a:r>
              <a:rPr lang="tr-TR" dirty="0" err="1"/>
              <a:t>highly</a:t>
            </a:r>
            <a:r>
              <a:rPr lang="tr-TR" dirty="0"/>
              <a:t> </a:t>
            </a:r>
            <a:r>
              <a:rPr lang="tr-TR" dirty="0" err="1"/>
              <a:t>significant</a:t>
            </a:r>
            <a:r>
              <a:rPr lang="tr-TR" dirty="0"/>
              <a:t> </a:t>
            </a:r>
            <a:r>
              <a:rPr lang="tr-TR" dirty="0" err="1"/>
              <a:t>predictors</a:t>
            </a:r>
            <a:r>
              <a:rPr lang="tr-TR" dirty="0"/>
              <a:t>. </a:t>
            </a:r>
          </a:p>
          <a:p>
            <a:r>
              <a:rPr lang="tr-TR" dirty="0"/>
              <a:t>WNR </a:t>
            </a:r>
            <a:r>
              <a:rPr lang="tr-TR" dirty="0" err="1"/>
              <a:t>and</a:t>
            </a:r>
            <a:r>
              <a:rPr lang="tr-TR" dirty="0"/>
              <a:t> UFE </a:t>
            </a:r>
            <a:r>
              <a:rPr lang="tr-TR" dirty="0" err="1"/>
              <a:t>seems</a:t>
            </a:r>
            <a:r>
              <a:rPr lang="tr-TR" dirty="0"/>
              <a:t> </a:t>
            </a:r>
            <a:r>
              <a:rPr lang="tr-TR" dirty="0" err="1"/>
              <a:t>marginally</a:t>
            </a:r>
            <a:r>
              <a:rPr lang="tr-TR" dirty="0"/>
              <a:t> </a:t>
            </a:r>
            <a:r>
              <a:rPr lang="tr-TR" dirty="0" err="1"/>
              <a:t>significant</a:t>
            </a:r>
            <a:r>
              <a:rPr lang="tr-TR" dirty="0"/>
              <a:t> </a:t>
            </a:r>
            <a:r>
              <a:rPr lang="tr-TR" dirty="0" err="1"/>
              <a:t>and</a:t>
            </a:r>
            <a:r>
              <a:rPr lang="tr-TR" dirty="0"/>
              <a:t> can be </a:t>
            </a:r>
            <a:r>
              <a:rPr lang="tr-TR" dirty="0" err="1"/>
              <a:t>effective</a:t>
            </a:r>
            <a:r>
              <a:rPr lang="tr-TR" dirty="0"/>
              <a:t> </a:t>
            </a:r>
            <a:r>
              <a:rPr lang="tr-TR" dirty="0" err="1"/>
              <a:t>to</a:t>
            </a:r>
            <a:r>
              <a:rPr lang="tr-TR" dirty="0"/>
              <a:t> </a:t>
            </a:r>
            <a:r>
              <a:rPr lang="tr-TR" dirty="0" err="1"/>
              <a:t>predict</a:t>
            </a:r>
            <a:r>
              <a:rPr lang="tr-TR" dirty="0"/>
              <a:t> </a:t>
            </a:r>
            <a:r>
              <a:rPr lang="tr-TR" dirty="0" err="1"/>
              <a:t>result</a:t>
            </a:r>
            <a:r>
              <a:rPr lang="tr-TR" dirty="0"/>
              <a:t>.</a:t>
            </a:r>
          </a:p>
          <a:p>
            <a:r>
              <a:rPr lang="tr-TR" dirty="0" err="1"/>
              <a:t>Other</a:t>
            </a:r>
            <a:r>
              <a:rPr lang="tr-TR" dirty="0"/>
              <a:t> </a:t>
            </a:r>
            <a:r>
              <a:rPr lang="tr-TR" dirty="0" err="1"/>
              <a:t>predictors</a:t>
            </a:r>
            <a:r>
              <a:rPr lang="tr-TR" dirty="0"/>
              <a:t> </a:t>
            </a:r>
            <a:r>
              <a:rPr lang="tr-TR" dirty="0" err="1"/>
              <a:t>are</a:t>
            </a:r>
            <a:r>
              <a:rPr lang="tr-TR" dirty="0"/>
              <a:t> not </a:t>
            </a:r>
            <a:r>
              <a:rPr lang="tr-TR" dirty="0" err="1"/>
              <a:t>significant</a:t>
            </a:r>
            <a:r>
              <a:rPr lang="tr-TR" dirty="0"/>
              <a:t>, </a:t>
            </a:r>
            <a:r>
              <a:rPr lang="tr-TR" dirty="0" err="1"/>
              <a:t>because</a:t>
            </a:r>
            <a:r>
              <a:rPr lang="tr-TR" dirty="0"/>
              <a:t> of </a:t>
            </a:r>
            <a:r>
              <a:rPr lang="tr-TR" dirty="0" err="1"/>
              <a:t>that</a:t>
            </a:r>
            <a:r>
              <a:rPr lang="tr-TR" dirty="0"/>
              <a:t> </a:t>
            </a:r>
            <a:r>
              <a:rPr lang="tr-TR" dirty="0" err="1"/>
              <a:t>logistic</a:t>
            </a:r>
            <a:r>
              <a:rPr lang="tr-TR" dirty="0"/>
              <a:t> </a:t>
            </a:r>
            <a:r>
              <a:rPr lang="tr-TR" dirty="0" err="1"/>
              <a:t>regression</a:t>
            </a:r>
            <a:r>
              <a:rPr lang="tr-TR" dirty="0"/>
              <a:t> </a:t>
            </a:r>
            <a:r>
              <a:rPr lang="tr-TR" dirty="0" err="1"/>
              <a:t>remaked</a:t>
            </a:r>
            <a:r>
              <a:rPr lang="tr-TR" dirty="0"/>
              <a:t> </a:t>
            </a:r>
            <a:r>
              <a:rPr lang="tr-TR" dirty="0" err="1"/>
              <a:t>by</a:t>
            </a:r>
            <a:r>
              <a:rPr lang="tr-TR" dirty="0"/>
              <a:t> </a:t>
            </a:r>
            <a:r>
              <a:rPr lang="tr-TR" dirty="0" err="1"/>
              <a:t>significant</a:t>
            </a:r>
            <a:r>
              <a:rPr lang="tr-TR" dirty="0"/>
              <a:t> </a:t>
            </a:r>
            <a:r>
              <a:rPr lang="tr-TR" dirty="0" err="1"/>
              <a:t>predictors</a:t>
            </a:r>
            <a:r>
              <a:rPr lang="tr-TR" dirty="0"/>
              <a:t>.</a:t>
            </a:r>
          </a:p>
        </p:txBody>
      </p:sp>
      <p:pic>
        <p:nvPicPr>
          <p:cNvPr id="4" name="Resim 3">
            <a:extLst>
              <a:ext uri="{FF2B5EF4-FFF2-40B4-BE49-F238E27FC236}">
                <a16:creationId xmlns:a16="http://schemas.microsoft.com/office/drawing/2014/main" id="{D1DF990B-B7F1-BF90-3811-0ED30D0468D7}"/>
              </a:ext>
            </a:extLst>
          </p:cNvPr>
          <p:cNvPicPr>
            <a:picLocks noChangeAspect="1"/>
          </p:cNvPicPr>
          <p:nvPr/>
        </p:nvPicPr>
        <p:blipFill>
          <a:blip r:embed="rId2"/>
          <a:stretch>
            <a:fillRect/>
          </a:stretch>
        </p:blipFill>
        <p:spPr>
          <a:xfrm>
            <a:off x="6994566" y="1082951"/>
            <a:ext cx="4461197" cy="5469332"/>
          </a:xfrm>
          <a:prstGeom prst="rect">
            <a:avLst/>
          </a:prstGeom>
        </p:spPr>
      </p:pic>
      <p:sp>
        <p:nvSpPr>
          <p:cNvPr id="5" name="Dikdörtgen 4">
            <a:extLst>
              <a:ext uri="{FF2B5EF4-FFF2-40B4-BE49-F238E27FC236}">
                <a16:creationId xmlns:a16="http://schemas.microsoft.com/office/drawing/2014/main" id="{5FBBD9A4-36FB-BE35-996C-4A1834568FE0}"/>
              </a:ext>
            </a:extLst>
          </p:cNvPr>
          <p:cNvSpPr/>
          <p:nvPr/>
        </p:nvSpPr>
        <p:spPr>
          <a:xfrm>
            <a:off x="6994566" y="1769423"/>
            <a:ext cx="4435434" cy="42751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Dikdörtgen 5">
            <a:extLst>
              <a:ext uri="{FF2B5EF4-FFF2-40B4-BE49-F238E27FC236}">
                <a16:creationId xmlns:a16="http://schemas.microsoft.com/office/drawing/2014/main" id="{1D7F40E4-EF3C-54C7-600A-58A204516021}"/>
              </a:ext>
            </a:extLst>
          </p:cNvPr>
          <p:cNvSpPr/>
          <p:nvPr/>
        </p:nvSpPr>
        <p:spPr>
          <a:xfrm>
            <a:off x="6994566" y="3299360"/>
            <a:ext cx="4435434" cy="42751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a:extLst>
              <a:ext uri="{FF2B5EF4-FFF2-40B4-BE49-F238E27FC236}">
                <a16:creationId xmlns:a16="http://schemas.microsoft.com/office/drawing/2014/main" id="{8235D806-3F3F-8B8C-C6CA-EE550F0FC8BF}"/>
              </a:ext>
            </a:extLst>
          </p:cNvPr>
          <p:cNvSpPr/>
          <p:nvPr/>
        </p:nvSpPr>
        <p:spPr>
          <a:xfrm>
            <a:off x="6994566" y="4334494"/>
            <a:ext cx="4435434" cy="3067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Dikdörtgen 8">
            <a:extLst>
              <a:ext uri="{FF2B5EF4-FFF2-40B4-BE49-F238E27FC236}">
                <a16:creationId xmlns:a16="http://schemas.microsoft.com/office/drawing/2014/main" id="{62875F27-DA33-4D0B-2476-EF83B7D8A6DC}"/>
              </a:ext>
            </a:extLst>
          </p:cNvPr>
          <p:cNvSpPr/>
          <p:nvPr/>
        </p:nvSpPr>
        <p:spPr>
          <a:xfrm>
            <a:off x="6994566" y="2793748"/>
            <a:ext cx="4435434" cy="3067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767414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5594A3-CA68-1ACE-2602-CC954C070FEF}"/>
              </a:ext>
            </a:extLst>
          </p:cNvPr>
          <p:cNvSpPr>
            <a:spLocks noGrp="1"/>
          </p:cNvSpPr>
          <p:nvPr>
            <p:ph type="title"/>
          </p:nvPr>
        </p:nvSpPr>
        <p:spPr/>
        <p:txBody>
          <a:bodyPr/>
          <a:lstStyle/>
          <a:p>
            <a:r>
              <a:rPr lang="tr-TR"/>
              <a:t>LogISTIC REGRESSION</a:t>
            </a:r>
            <a:endParaRPr lang="tr-TR" dirty="0"/>
          </a:p>
        </p:txBody>
      </p:sp>
      <p:sp>
        <p:nvSpPr>
          <p:cNvPr id="3" name="İçerik Yer Tutucusu 2">
            <a:extLst>
              <a:ext uri="{FF2B5EF4-FFF2-40B4-BE49-F238E27FC236}">
                <a16:creationId xmlns:a16="http://schemas.microsoft.com/office/drawing/2014/main" id="{A026575F-7E73-25EE-851F-B96A75E7B21F}"/>
              </a:ext>
            </a:extLst>
          </p:cNvPr>
          <p:cNvSpPr>
            <a:spLocks noGrp="1"/>
          </p:cNvSpPr>
          <p:nvPr>
            <p:ph idx="1"/>
          </p:nvPr>
        </p:nvSpPr>
        <p:spPr>
          <a:xfrm>
            <a:off x="981405" y="1292010"/>
            <a:ext cx="5359434" cy="4983483"/>
          </a:xfrm>
        </p:spPr>
        <p:txBody>
          <a:bodyPr>
            <a:normAutofit/>
          </a:bodyPr>
          <a:lstStyle/>
          <a:p>
            <a:r>
              <a:rPr lang="tr-TR" dirty="0"/>
              <a:t>FSW is </a:t>
            </a:r>
            <a:r>
              <a:rPr lang="tr-TR" dirty="0" err="1"/>
              <a:t>the</a:t>
            </a:r>
            <a:r>
              <a:rPr lang="tr-TR" dirty="0"/>
              <a:t> </a:t>
            </a:r>
            <a:r>
              <a:rPr lang="tr-TR" dirty="0" err="1"/>
              <a:t>most</a:t>
            </a:r>
            <a:r>
              <a:rPr lang="tr-TR" dirty="0"/>
              <a:t> </a:t>
            </a:r>
            <a:r>
              <a:rPr lang="tr-TR" dirty="0" err="1"/>
              <a:t>effective</a:t>
            </a:r>
            <a:r>
              <a:rPr lang="tr-TR" dirty="0"/>
              <a:t> </a:t>
            </a:r>
            <a:r>
              <a:rPr lang="tr-TR" dirty="0" err="1"/>
              <a:t>statistics</a:t>
            </a:r>
            <a:r>
              <a:rPr lang="tr-TR" dirty="0"/>
              <a:t> </a:t>
            </a:r>
            <a:r>
              <a:rPr lang="tr-TR" dirty="0" err="1"/>
              <a:t>to</a:t>
            </a:r>
            <a:r>
              <a:rPr lang="tr-TR" dirty="0"/>
              <a:t> </a:t>
            </a:r>
            <a:r>
              <a:rPr lang="tr-TR" dirty="0" err="1"/>
              <a:t>win</a:t>
            </a:r>
            <a:r>
              <a:rPr lang="tr-TR" dirty="0"/>
              <a:t> </a:t>
            </a:r>
            <a:r>
              <a:rPr lang="tr-TR" dirty="0" err="1"/>
              <a:t>the</a:t>
            </a:r>
            <a:r>
              <a:rPr lang="tr-TR" dirty="0"/>
              <a:t> </a:t>
            </a:r>
            <a:r>
              <a:rPr lang="tr-TR" dirty="0" err="1"/>
              <a:t>match</a:t>
            </a:r>
            <a:r>
              <a:rPr lang="tr-TR" dirty="0"/>
              <a:t>. </a:t>
            </a:r>
            <a:r>
              <a:rPr lang="tr-TR" dirty="0" err="1"/>
              <a:t>When</a:t>
            </a:r>
            <a:r>
              <a:rPr lang="tr-TR" dirty="0"/>
              <a:t> FSW.1 </a:t>
            </a:r>
            <a:r>
              <a:rPr lang="tr-TR" dirty="0" err="1"/>
              <a:t>change</a:t>
            </a:r>
            <a:r>
              <a:rPr lang="tr-TR" dirty="0"/>
              <a:t> </a:t>
            </a:r>
            <a:r>
              <a:rPr lang="tr-TR" dirty="0" err="1"/>
              <a:t>one</a:t>
            </a:r>
            <a:r>
              <a:rPr lang="tr-TR" dirty="0"/>
              <a:t> </a:t>
            </a:r>
            <a:r>
              <a:rPr lang="tr-TR" dirty="0" err="1"/>
              <a:t>unit</a:t>
            </a:r>
            <a:r>
              <a:rPr lang="tr-TR" dirty="0"/>
              <a:t>, </a:t>
            </a:r>
            <a:r>
              <a:rPr lang="tr-TR" dirty="0" err="1"/>
              <a:t>the</a:t>
            </a:r>
            <a:r>
              <a:rPr lang="tr-TR" dirty="0"/>
              <a:t> </a:t>
            </a:r>
            <a:r>
              <a:rPr lang="tr-TR" dirty="0" err="1"/>
              <a:t>log</a:t>
            </a:r>
            <a:r>
              <a:rPr lang="tr-TR" dirty="0"/>
              <a:t> </a:t>
            </a:r>
            <a:r>
              <a:rPr lang="tr-TR" dirty="0" err="1"/>
              <a:t>odds</a:t>
            </a:r>
            <a:r>
              <a:rPr lang="tr-TR" dirty="0"/>
              <a:t> of </a:t>
            </a:r>
            <a:r>
              <a:rPr lang="tr-TR" dirty="0" err="1"/>
              <a:t>the</a:t>
            </a:r>
            <a:r>
              <a:rPr lang="tr-TR" dirty="0"/>
              <a:t> </a:t>
            </a:r>
            <a:r>
              <a:rPr lang="tr-TR" dirty="0" err="1"/>
              <a:t>outcome</a:t>
            </a:r>
            <a:r>
              <a:rPr lang="tr-TR" dirty="0"/>
              <a:t> </a:t>
            </a:r>
            <a:r>
              <a:rPr lang="tr-TR" dirty="0" err="1"/>
              <a:t>decrease</a:t>
            </a:r>
            <a:r>
              <a:rPr lang="tr-TR" dirty="0"/>
              <a:t> 3.11214 </a:t>
            </a:r>
            <a:r>
              <a:rPr lang="tr-TR" dirty="0" err="1"/>
              <a:t>units</a:t>
            </a:r>
            <a:r>
              <a:rPr lang="tr-TR" dirty="0"/>
              <a:t>. </a:t>
            </a:r>
            <a:r>
              <a:rPr lang="tr-TR" dirty="0" err="1"/>
              <a:t>This</a:t>
            </a:r>
            <a:r>
              <a:rPr lang="tr-TR" dirty="0"/>
              <a:t> </a:t>
            </a:r>
            <a:r>
              <a:rPr lang="tr-TR" dirty="0" err="1"/>
              <a:t>means</a:t>
            </a:r>
            <a:r>
              <a:rPr lang="tr-TR" dirty="0"/>
              <a:t> </a:t>
            </a:r>
            <a:r>
              <a:rPr lang="tr-TR" dirty="0" err="1"/>
              <a:t>there</a:t>
            </a:r>
            <a:r>
              <a:rPr lang="tr-TR" dirty="0"/>
              <a:t> is </a:t>
            </a:r>
            <a:r>
              <a:rPr lang="tr-TR" dirty="0" err="1"/>
              <a:t>negative</a:t>
            </a:r>
            <a:r>
              <a:rPr lang="tr-TR" dirty="0"/>
              <a:t> </a:t>
            </a:r>
            <a:r>
              <a:rPr lang="tr-TR" dirty="0" err="1"/>
              <a:t>relationship</a:t>
            </a:r>
            <a:r>
              <a:rPr lang="tr-TR" dirty="0"/>
              <a:t> </a:t>
            </a:r>
            <a:r>
              <a:rPr lang="tr-TR" dirty="0" err="1"/>
              <a:t>between</a:t>
            </a:r>
            <a:r>
              <a:rPr lang="tr-TR" dirty="0"/>
              <a:t> </a:t>
            </a:r>
            <a:r>
              <a:rPr lang="tr-TR" dirty="0" err="1"/>
              <a:t>probability</a:t>
            </a:r>
            <a:r>
              <a:rPr lang="tr-TR" dirty="0"/>
              <a:t> of </a:t>
            </a:r>
            <a:r>
              <a:rPr lang="tr-TR" dirty="0" err="1"/>
              <a:t>result</a:t>
            </a:r>
            <a:r>
              <a:rPr lang="tr-TR" dirty="0"/>
              <a:t> 2 </a:t>
            </a:r>
            <a:r>
              <a:rPr lang="tr-TR" dirty="0" err="1"/>
              <a:t>and</a:t>
            </a:r>
            <a:r>
              <a:rPr lang="tr-TR" dirty="0"/>
              <a:t> FSW.1. </a:t>
            </a:r>
            <a:r>
              <a:rPr lang="tr-TR" dirty="0" err="1"/>
              <a:t>Similarly</a:t>
            </a:r>
            <a:r>
              <a:rPr lang="tr-TR" dirty="0"/>
              <a:t> SSW.1, BPC.1, WNR.1 </a:t>
            </a:r>
            <a:r>
              <a:rPr lang="tr-TR" dirty="0" err="1"/>
              <a:t>and</a:t>
            </a:r>
            <a:r>
              <a:rPr lang="tr-TR" dirty="0"/>
              <a:t> UFE.2 has </a:t>
            </a:r>
            <a:r>
              <a:rPr lang="tr-TR" dirty="0" err="1"/>
              <a:t>negative</a:t>
            </a:r>
            <a:r>
              <a:rPr lang="tr-TR" dirty="0"/>
              <a:t> </a:t>
            </a:r>
            <a:r>
              <a:rPr lang="tr-TR" dirty="0" err="1"/>
              <a:t>effect</a:t>
            </a:r>
            <a:r>
              <a:rPr lang="tr-TR" dirty="0"/>
              <a:t> </a:t>
            </a:r>
            <a:r>
              <a:rPr lang="tr-TR" dirty="0" err="1"/>
              <a:t>to</a:t>
            </a:r>
            <a:r>
              <a:rPr lang="tr-TR" dirty="0"/>
              <a:t> </a:t>
            </a:r>
            <a:r>
              <a:rPr lang="tr-TR" dirty="0" err="1"/>
              <a:t>result</a:t>
            </a:r>
            <a:r>
              <a:rPr lang="tr-TR" dirty="0"/>
              <a:t> </a:t>
            </a:r>
            <a:r>
              <a:rPr lang="tr-TR" dirty="0" err="1"/>
              <a:t>equal</a:t>
            </a:r>
            <a:r>
              <a:rPr lang="tr-TR" dirty="0"/>
              <a:t> 2. </a:t>
            </a:r>
          </a:p>
          <a:p>
            <a:r>
              <a:rPr lang="tr-TR" dirty="0"/>
              <a:t>FSW.2, SSW.2, BPC.2, WNR.2 </a:t>
            </a:r>
            <a:r>
              <a:rPr lang="tr-TR" dirty="0" err="1"/>
              <a:t>and</a:t>
            </a:r>
            <a:r>
              <a:rPr lang="tr-TR" dirty="0"/>
              <a:t> UFE.1 has </a:t>
            </a:r>
            <a:r>
              <a:rPr lang="tr-TR" dirty="0" err="1"/>
              <a:t>positive</a:t>
            </a:r>
            <a:r>
              <a:rPr lang="tr-TR" dirty="0"/>
              <a:t> </a:t>
            </a:r>
            <a:r>
              <a:rPr lang="tr-TR" dirty="0" err="1"/>
              <a:t>relationship</a:t>
            </a:r>
            <a:r>
              <a:rPr lang="tr-TR" dirty="0"/>
              <a:t>.</a:t>
            </a:r>
          </a:p>
        </p:txBody>
      </p:sp>
      <p:pic>
        <p:nvPicPr>
          <p:cNvPr id="7" name="Resim 6">
            <a:extLst>
              <a:ext uri="{FF2B5EF4-FFF2-40B4-BE49-F238E27FC236}">
                <a16:creationId xmlns:a16="http://schemas.microsoft.com/office/drawing/2014/main" id="{831CA811-47D5-CF14-88EC-4D5204FAC07E}"/>
              </a:ext>
            </a:extLst>
          </p:cNvPr>
          <p:cNvPicPr>
            <a:picLocks noChangeAspect="1"/>
          </p:cNvPicPr>
          <p:nvPr/>
        </p:nvPicPr>
        <p:blipFill>
          <a:blip r:embed="rId2"/>
          <a:stretch>
            <a:fillRect/>
          </a:stretch>
        </p:blipFill>
        <p:spPr>
          <a:xfrm>
            <a:off x="6340839" y="1292010"/>
            <a:ext cx="5513306" cy="3471341"/>
          </a:xfrm>
          <a:prstGeom prst="rect">
            <a:avLst/>
          </a:prstGeom>
        </p:spPr>
      </p:pic>
    </p:spTree>
    <p:extLst>
      <p:ext uri="{BB962C8B-B14F-4D97-AF65-F5344CB8AC3E}">
        <p14:creationId xmlns:p14="http://schemas.microsoft.com/office/powerpoint/2010/main" val="573385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5594A3-CA68-1ACE-2602-CC954C070FEF}"/>
              </a:ext>
            </a:extLst>
          </p:cNvPr>
          <p:cNvSpPr>
            <a:spLocks noGrp="1"/>
          </p:cNvSpPr>
          <p:nvPr>
            <p:ph type="title"/>
          </p:nvPr>
        </p:nvSpPr>
        <p:spPr/>
        <p:txBody>
          <a:bodyPr/>
          <a:lstStyle/>
          <a:p>
            <a:r>
              <a:rPr lang="tr-TR" dirty="0" err="1"/>
              <a:t>LogISTIC</a:t>
            </a:r>
            <a:r>
              <a:rPr lang="tr-TR" dirty="0"/>
              <a:t> REGRESSION</a:t>
            </a:r>
          </a:p>
        </p:txBody>
      </p:sp>
      <p:pic>
        <p:nvPicPr>
          <p:cNvPr id="4" name="Resim 3">
            <a:extLst>
              <a:ext uri="{FF2B5EF4-FFF2-40B4-BE49-F238E27FC236}">
                <a16:creationId xmlns:a16="http://schemas.microsoft.com/office/drawing/2014/main" id="{680EC11A-0DEB-B185-AAA3-E6A1DDC0221C}"/>
              </a:ext>
            </a:extLst>
          </p:cNvPr>
          <p:cNvPicPr>
            <a:picLocks noChangeAspect="1"/>
          </p:cNvPicPr>
          <p:nvPr/>
        </p:nvPicPr>
        <p:blipFill>
          <a:blip r:embed="rId2"/>
          <a:stretch>
            <a:fillRect/>
          </a:stretch>
        </p:blipFill>
        <p:spPr>
          <a:xfrm>
            <a:off x="990420" y="1524165"/>
            <a:ext cx="6111023" cy="4467878"/>
          </a:xfrm>
          <a:prstGeom prst="rect">
            <a:avLst/>
          </a:prstGeom>
        </p:spPr>
      </p:pic>
      <p:pic>
        <p:nvPicPr>
          <p:cNvPr id="8" name="Resim 7">
            <a:extLst>
              <a:ext uri="{FF2B5EF4-FFF2-40B4-BE49-F238E27FC236}">
                <a16:creationId xmlns:a16="http://schemas.microsoft.com/office/drawing/2014/main" id="{AEC373AC-1B92-1C2A-BF49-B5BA1C2739F6}"/>
              </a:ext>
            </a:extLst>
          </p:cNvPr>
          <p:cNvPicPr>
            <a:picLocks noChangeAspect="1"/>
          </p:cNvPicPr>
          <p:nvPr/>
        </p:nvPicPr>
        <p:blipFill>
          <a:blip r:embed="rId3"/>
          <a:stretch>
            <a:fillRect/>
          </a:stretch>
        </p:blipFill>
        <p:spPr>
          <a:xfrm>
            <a:off x="7362701" y="1699340"/>
            <a:ext cx="4340780" cy="3459319"/>
          </a:xfrm>
          <a:prstGeom prst="rect">
            <a:avLst/>
          </a:prstGeom>
        </p:spPr>
      </p:pic>
    </p:spTree>
    <p:extLst>
      <p:ext uri="{BB962C8B-B14F-4D97-AF65-F5344CB8AC3E}">
        <p14:creationId xmlns:p14="http://schemas.microsoft.com/office/powerpoint/2010/main" val="1015856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5594A3-CA68-1ACE-2602-CC954C070FEF}"/>
              </a:ext>
            </a:extLst>
          </p:cNvPr>
          <p:cNvSpPr>
            <a:spLocks noGrp="1"/>
          </p:cNvSpPr>
          <p:nvPr>
            <p:ph type="title"/>
          </p:nvPr>
        </p:nvSpPr>
        <p:spPr>
          <a:xfrm>
            <a:off x="1251678" y="382385"/>
            <a:ext cx="10178322" cy="781397"/>
          </a:xfrm>
        </p:spPr>
        <p:txBody>
          <a:bodyPr>
            <a:normAutofit fontScale="90000"/>
          </a:bodyPr>
          <a:lstStyle/>
          <a:p>
            <a:r>
              <a:rPr lang="tr-TR" dirty="0" err="1"/>
              <a:t>Support</a:t>
            </a:r>
            <a:r>
              <a:rPr lang="tr-TR" dirty="0"/>
              <a:t> VECTOR MACHINE</a:t>
            </a:r>
          </a:p>
        </p:txBody>
      </p:sp>
      <p:sp>
        <p:nvSpPr>
          <p:cNvPr id="3" name="İçerik Yer Tutucusu 2">
            <a:extLst>
              <a:ext uri="{FF2B5EF4-FFF2-40B4-BE49-F238E27FC236}">
                <a16:creationId xmlns:a16="http://schemas.microsoft.com/office/drawing/2014/main" id="{A026575F-7E73-25EE-851F-B96A75E7B21F}"/>
              </a:ext>
            </a:extLst>
          </p:cNvPr>
          <p:cNvSpPr>
            <a:spLocks noGrp="1"/>
          </p:cNvSpPr>
          <p:nvPr>
            <p:ph idx="1"/>
          </p:nvPr>
        </p:nvSpPr>
        <p:spPr>
          <a:xfrm>
            <a:off x="981405" y="1292011"/>
            <a:ext cx="4445618" cy="2044956"/>
          </a:xfrm>
        </p:spPr>
        <p:txBody>
          <a:bodyPr>
            <a:normAutofit/>
          </a:bodyPr>
          <a:lstStyle/>
          <a:p>
            <a:r>
              <a:rPr lang="tr-TR" dirty="0" err="1"/>
              <a:t>Linear</a:t>
            </a:r>
            <a:r>
              <a:rPr lang="tr-TR" dirty="0"/>
              <a:t> SVM is </a:t>
            </a:r>
            <a:r>
              <a:rPr lang="tr-TR" dirty="0" err="1"/>
              <a:t>used</a:t>
            </a:r>
            <a:r>
              <a:rPr lang="tr-TR" dirty="0"/>
              <a:t> </a:t>
            </a:r>
            <a:r>
              <a:rPr lang="tr-TR" dirty="0" err="1"/>
              <a:t>for</a:t>
            </a:r>
            <a:r>
              <a:rPr lang="tr-TR" dirty="0"/>
              <a:t> </a:t>
            </a:r>
            <a:r>
              <a:rPr lang="tr-TR" dirty="0" err="1"/>
              <a:t>classification</a:t>
            </a:r>
            <a:r>
              <a:rPr lang="tr-TR" dirty="0"/>
              <a:t> of </a:t>
            </a:r>
            <a:r>
              <a:rPr lang="tr-TR" dirty="0" err="1"/>
              <a:t>results</a:t>
            </a:r>
            <a:r>
              <a:rPr lang="tr-TR" dirty="0"/>
              <a:t>.</a:t>
            </a:r>
          </a:p>
          <a:p>
            <a:r>
              <a:rPr lang="tr-TR" dirty="0" err="1"/>
              <a:t>Cost</a:t>
            </a:r>
            <a:r>
              <a:rPr lang="tr-TR" dirty="0"/>
              <a:t> </a:t>
            </a:r>
            <a:r>
              <a:rPr lang="tr-TR" dirty="0" err="1"/>
              <a:t>parameter</a:t>
            </a:r>
            <a:r>
              <a:rPr lang="tr-TR" dirty="0"/>
              <a:t> </a:t>
            </a:r>
            <a:r>
              <a:rPr lang="tr-TR" dirty="0" err="1"/>
              <a:t>tuned</a:t>
            </a:r>
            <a:r>
              <a:rPr lang="tr-TR" dirty="0"/>
              <a:t> as 5 </a:t>
            </a:r>
            <a:r>
              <a:rPr lang="tr-TR" dirty="0" err="1"/>
              <a:t>after</a:t>
            </a:r>
            <a:r>
              <a:rPr lang="tr-TR" dirty="0"/>
              <a:t> 10 k </a:t>
            </a:r>
            <a:r>
              <a:rPr lang="tr-TR" dirty="0" err="1"/>
              <a:t>fold</a:t>
            </a:r>
            <a:r>
              <a:rPr lang="tr-TR" dirty="0"/>
              <a:t> cv </a:t>
            </a:r>
            <a:r>
              <a:rPr lang="tr-TR" dirty="0" err="1"/>
              <a:t>by</a:t>
            </a:r>
            <a:r>
              <a:rPr lang="tr-TR" dirty="0"/>
              <a:t> </a:t>
            </a:r>
            <a:r>
              <a:rPr lang="tr-TR" dirty="0" err="1"/>
              <a:t>grid</a:t>
            </a:r>
            <a:r>
              <a:rPr lang="tr-TR" dirty="0"/>
              <a:t> </a:t>
            </a:r>
            <a:r>
              <a:rPr lang="tr-TR" dirty="0" err="1"/>
              <a:t>search</a:t>
            </a:r>
            <a:r>
              <a:rPr lang="tr-TR" dirty="0"/>
              <a:t>.</a:t>
            </a:r>
          </a:p>
        </p:txBody>
      </p:sp>
      <p:pic>
        <p:nvPicPr>
          <p:cNvPr id="4" name="Resim 3">
            <a:extLst>
              <a:ext uri="{FF2B5EF4-FFF2-40B4-BE49-F238E27FC236}">
                <a16:creationId xmlns:a16="http://schemas.microsoft.com/office/drawing/2014/main" id="{CB7E1C2E-246A-E2A5-84BA-0CAEA2BC536B}"/>
              </a:ext>
            </a:extLst>
          </p:cNvPr>
          <p:cNvPicPr>
            <a:picLocks noChangeAspect="1"/>
          </p:cNvPicPr>
          <p:nvPr/>
        </p:nvPicPr>
        <p:blipFill>
          <a:blip r:embed="rId2"/>
          <a:stretch>
            <a:fillRect/>
          </a:stretch>
        </p:blipFill>
        <p:spPr>
          <a:xfrm>
            <a:off x="5427023" y="1349618"/>
            <a:ext cx="6292580" cy="4158764"/>
          </a:xfrm>
          <a:prstGeom prst="rect">
            <a:avLst/>
          </a:prstGeom>
        </p:spPr>
      </p:pic>
    </p:spTree>
    <p:extLst>
      <p:ext uri="{BB962C8B-B14F-4D97-AF65-F5344CB8AC3E}">
        <p14:creationId xmlns:p14="http://schemas.microsoft.com/office/powerpoint/2010/main" val="3141523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0C5095-4326-88A8-EBDB-E0F81ED79B73}"/>
              </a:ext>
            </a:extLst>
          </p:cNvPr>
          <p:cNvSpPr>
            <a:spLocks noGrp="1"/>
          </p:cNvSpPr>
          <p:nvPr>
            <p:ph type="title"/>
          </p:nvPr>
        </p:nvSpPr>
        <p:spPr>
          <a:xfrm>
            <a:off x="1251679" y="645107"/>
            <a:ext cx="3384329" cy="1640894"/>
          </a:xfrm>
        </p:spPr>
        <p:txBody>
          <a:bodyPr anchor="t">
            <a:normAutofit/>
          </a:bodyPr>
          <a:lstStyle/>
          <a:p>
            <a:r>
              <a:rPr lang="tr-TR" sz="4000" dirty="0"/>
              <a:t>Grand </a:t>
            </a:r>
            <a:r>
              <a:rPr lang="tr-TR" sz="4000" dirty="0" err="1"/>
              <a:t>slam</a:t>
            </a:r>
            <a:r>
              <a:rPr lang="tr-TR" sz="4000" dirty="0"/>
              <a:t> data</a:t>
            </a:r>
          </a:p>
        </p:txBody>
      </p:sp>
      <p:sp>
        <p:nvSpPr>
          <p:cNvPr id="3" name="İçerik Yer Tutucusu 2">
            <a:extLst>
              <a:ext uri="{FF2B5EF4-FFF2-40B4-BE49-F238E27FC236}">
                <a16:creationId xmlns:a16="http://schemas.microsoft.com/office/drawing/2014/main" id="{E00B484C-1A23-B3E9-14F9-787B70656748}"/>
              </a:ext>
            </a:extLst>
          </p:cNvPr>
          <p:cNvSpPr>
            <a:spLocks noGrp="1"/>
          </p:cNvSpPr>
          <p:nvPr>
            <p:ph idx="1"/>
          </p:nvPr>
        </p:nvSpPr>
        <p:spPr>
          <a:xfrm>
            <a:off x="1251679" y="2286001"/>
            <a:ext cx="3384330" cy="3940844"/>
          </a:xfrm>
        </p:spPr>
        <p:txBody>
          <a:bodyPr>
            <a:normAutofit/>
          </a:bodyPr>
          <a:lstStyle/>
          <a:p>
            <a:r>
              <a:rPr lang="tr-TR" sz="1900" dirty="0"/>
              <a:t>Data is </a:t>
            </a:r>
            <a:r>
              <a:rPr lang="tr-TR" sz="1900" dirty="0" err="1"/>
              <a:t>from</a:t>
            </a:r>
            <a:r>
              <a:rPr lang="tr-TR" sz="1900" dirty="0"/>
              <a:t> </a:t>
            </a:r>
            <a:r>
              <a:rPr lang="tr-TR" sz="1900" dirty="0">
                <a:hlinkClick r:id="rId3"/>
              </a:rPr>
              <a:t>UC Irvine Machine Learning Repository</a:t>
            </a:r>
            <a:r>
              <a:rPr lang="tr-TR" sz="1900" dirty="0"/>
              <a:t>.</a:t>
            </a:r>
          </a:p>
          <a:p>
            <a:r>
              <a:rPr lang="tr-TR" sz="1900" dirty="0" err="1"/>
              <a:t>There</a:t>
            </a:r>
            <a:r>
              <a:rPr lang="tr-TR" sz="1900" dirty="0"/>
              <a:t> is 8 </a:t>
            </a:r>
            <a:r>
              <a:rPr lang="tr-TR" sz="1900" dirty="0" err="1"/>
              <a:t>different</a:t>
            </a:r>
            <a:r>
              <a:rPr lang="tr-TR" sz="1900" dirty="0"/>
              <a:t> </a:t>
            </a:r>
            <a:r>
              <a:rPr lang="tr-TR" sz="1900" dirty="0" err="1"/>
              <a:t>csv</a:t>
            </a:r>
            <a:r>
              <a:rPr lang="tr-TR" sz="1900" dirty="0"/>
              <a:t> file </a:t>
            </a:r>
            <a:r>
              <a:rPr lang="tr-TR" sz="1900" dirty="0" err="1"/>
              <a:t>for</a:t>
            </a:r>
            <a:r>
              <a:rPr lang="tr-TR" sz="1900" dirty="0"/>
              <a:t> 4 </a:t>
            </a:r>
            <a:r>
              <a:rPr lang="tr-TR" sz="1900" dirty="0" err="1"/>
              <a:t>different</a:t>
            </a:r>
            <a:r>
              <a:rPr lang="tr-TR" sz="1900" dirty="0"/>
              <a:t> 2013 </a:t>
            </a:r>
            <a:r>
              <a:rPr lang="tr-TR" sz="1900" dirty="0" err="1"/>
              <a:t>grand</a:t>
            </a:r>
            <a:r>
              <a:rPr lang="tr-TR" sz="1900" dirty="0"/>
              <a:t> </a:t>
            </a:r>
            <a:r>
              <a:rPr lang="tr-TR" sz="1900" dirty="0" err="1"/>
              <a:t>slam</a:t>
            </a:r>
            <a:r>
              <a:rPr lang="tr-TR" sz="1900" dirty="0"/>
              <a:t> </a:t>
            </a:r>
            <a:r>
              <a:rPr lang="tr-TR" sz="1900" dirty="0" err="1"/>
              <a:t>group</a:t>
            </a:r>
            <a:r>
              <a:rPr lang="tr-TR" sz="1900" dirty="0"/>
              <a:t> </a:t>
            </a:r>
            <a:r>
              <a:rPr lang="tr-TR" sz="1900" dirty="0" err="1"/>
              <a:t>by</a:t>
            </a:r>
            <a:r>
              <a:rPr lang="tr-TR" sz="1900" dirty="0"/>
              <a:t> </a:t>
            </a:r>
            <a:r>
              <a:rPr lang="tr-TR" sz="1900" dirty="0" err="1"/>
              <a:t>gender</a:t>
            </a:r>
            <a:r>
              <a:rPr lang="tr-TR" sz="1900" dirty="0"/>
              <a:t>.</a:t>
            </a:r>
          </a:p>
          <a:p>
            <a:r>
              <a:rPr lang="tr-TR" sz="1900" dirty="0" err="1"/>
              <a:t>All</a:t>
            </a:r>
            <a:r>
              <a:rPr lang="tr-TR" sz="1900" dirty="0"/>
              <a:t> </a:t>
            </a:r>
            <a:r>
              <a:rPr lang="tr-TR" sz="1900" dirty="0" err="1"/>
              <a:t>csv</a:t>
            </a:r>
            <a:r>
              <a:rPr lang="tr-TR" sz="1900" dirty="0"/>
              <a:t> file </a:t>
            </a:r>
            <a:r>
              <a:rPr lang="tr-TR" sz="1900" dirty="0" err="1"/>
              <a:t>have</a:t>
            </a:r>
            <a:r>
              <a:rPr lang="tr-TR" sz="1900" dirty="0"/>
              <a:t> 42 </a:t>
            </a:r>
            <a:r>
              <a:rPr lang="tr-TR" sz="1900" dirty="0" err="1"/>
              <a:t>variable</a:t>
            </a:r>
            <a:r>
              <a:rPr lang="tr-TR" sz="1900" dirty="0"/>
              <a:t>.</a:t>
            </a:r>
          </a:p>
          <a:p>
            <a:r>
              <a:rPr lang="tr-TR" sz="1900" dirty="0" err="1"/>
              <a:t>For</a:t>
            </a:r>
            <a:r>
              <a:rPr lang="tr-TR" sz="1900" dirty="0"/>
              <a:t> </a:t>
            </a:r>
            <a:r>
              <a:rPr lang="tr-TR" sz="1900" dirty="0" err="1"/>
              <a:t>the</a:t>
            </a:r>
            <a:r>
              <a:rPr lang="tr-TR" sz="1900" dirty="0"/>
              <a:t> Project, </a:t>
            </a:r>
            <a:r>
              <a:rPr lang="tr-TR" sz="1900" dirty="0" err="1"/>
              <a:t>all</a:t>
            </a:r>
            <a:r>
              <a:rPr lang="tr-TR" sz="1900" dirty="0"/>
              <a:t> </a:t>
            </a:r>
            <a:r>
              <a:rPr lang="tr-TR" sz="1900" dirty="0" err="1"/>
              <a:t>csv</a:t>
            </a:r>
            <a:r>
              <a:rPr lang="tr-TR" sz="1900" dirty="0"/>
              <a:t> file </a:t>
            </a:r>
            <a:r>
              <a:rPr lang="tr-TR" sz="1900" dirty="0" err="1"/>
              <a:t>combined</a:t>
            </a:r>
            <a:r>
              <a:rPr lang="tr-TR" sz="1900" dirty="0"/>
              <a:t> </a:t>
            </a:r>
            <a:r>
              <a:rPr lang="tr-TR" sz="1900" dirty="0" err="1"/>
              <a:t>and</a:t>
            </a:r>
            <a:r>
              <a:rPr lang="tr-TR" sz="1900" dirty="0"/>
              <a:t> </a:t>
            </a:r>
            <a:r>
              <a:rPr lang="tr-TR" sz="1900" dirty="0" err="1"/>
              <a:t>created</a:t>
            </a:r>
            <a:r>
              <a:rPr lang="tr-TR" sz="1900" dirty="0"/>
              <a:t> </a:t>
            </a:r>
            <a:r>
              <a:rPr lang="tr-TR" sz="1900" dirty="0" err="1"/>
              <a:t>one</a:t>
            </a:r>
            <a:r>
              <a:rPr lang="tr-TR" sz="1900" dirty="0"/>
              <a:t> data </a:t>
            </a:r>
            <a:r>
              <a:rPr lang="tr-TR" sz="1900" dirty="0" err="1"/>
              <a:t>with</a:t>
            </a:r>
            <a:r>
              <a:rPr lang="tr-TR" sz="1900" dirty="0"/>
              <a:t> 2 </a:t>
            </a:r>
            <a:r>
              <a:rPr lang="tr-TR" sz="1900" dirty="0" err="1"/>
              <a:t>more</a:t>
            </a:r>
            <a:r>
              <a:rPr lang="tr-TR" sz="1900" dirty="0"/>
              <a:t> </a:t>
            </a:r>
            <a:r>
              <a:rPr lang="tr-TR" sz="1900" dirty="0" err="1"/>
              <a:t>variables</a:t>
            </a:r>
            <a:r>
              <a:rPr lang="tr-TR" sz="1900" dirty="0"/>
              <a:t> as ’</a:t>
            </a:r>
            <a:r>
              <a:rPr lang="tr-TR" sz="1900" dirty="0" err="1"/>
              <a:t>Tournament</a:t>
            </a:r>
            <a:r>
              <a:rPr lang="tr-TR" sz="1900" dirty="0"/>
              <a:t>’ </a:t>
            </a:r>
            <a:r>
              <a:rPr lang="tr-TR" sz="1900" dirty="0" err="1"/>
              <a:t>and</a:t>
            </a:r>
            <a:r>
              <a:rPr lang="tr-TR" sz="1900" dirty="0"/>
              <a:t> ‘</a:t>
            </a:r>
            <a:r>
              <a:rPr lang="tr-TR" sz="1900" dirty="0" err="1"/>
              <a:t>Gender</a:t>
            </a:r>
            <a:r>
              <a:rPr lang="tr-TR" sz="1900" dirty="0"/>
              <a:t>’</a:t>
            </a:r>
          </a:p>
        </p:txBody>
      </p:sp>
      <p:pic>
        <p:nvPicPr>
          <p:cNvPr id="1026" name="Picture 2" descr="What is a Grand Slam in Tennis? - Pelotista - Best tennis academies">
            <a:extLst>
              <a:ext uri="{FF2B5EF4-FFF2-40B4-BE49-F238E27FC236}">
                <a16:creationId xmlns:a16="http://schemas.microsoft.com/office/drawing/2014/main" id="{9326BC78-E58C-599D-4D61-14E18F8AFD5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79472" y="1441145"/>
            <a:ext cx="5995465" cy="4001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644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5594A3-CA68-1ACE-2602-CC954C070FEF}"/>
              </a:ext>
            </a:extLst>
          </p:cNvPr>
          <p:cNvSpPr>
            <a:spLocks noGrp="1"/>
          </p:cNvSpPr>
          <p:nvPr>
            <p:ph type="title"/>
          </p:nvPr>
        </p:nvSpPr>
        <p:spPr>
          <a:xfrm>
            <a:off x="1251678" y="382385"/>
            <a:ext cx="5339127" cy="781397"/>
          </a:xfrm>
        </p:spPr>
        <p:txBody>
          <a:bodyPr>
            <a:normAutofit fontScale="90000"/>
          </a:bodyPr>
          <a:lstStyle/>
          <a:p>
            <a:r>
              <a:rPr lang="tr-TR" dirty="0" err="1"/>
              <a:t>Support</a:t>
            </a:r>
            <a:r>
              <a:rPr lang="tr-TR" dirty="0"/>
              <a:t> VECTOR MACHINE</a:t>
            </a:r>
          </a:p>
        </p:txBody>
      </p:sp>
      <p:sp>
        <p:nvSpPr>
          <p:cNvPr id="3" name="İçerik Yer Tutucusu 2">
            <a:extLst>
              <a:ext uri="{FF2B5EF4-FFF2-40B4-BE49-F238E27FC236}">
                <a16:creationId xmlns:a16="http://schemas.microsoft.com/office/drawing/2014/main" id="{A026575F-7E73-25EE-851F-B96A75E7B21F}"/>
              </a:ext>
            </a:extLst>
          </p:cNvPr>
          <p:cNvSpPr>
            <a:spLocks noGrp="1"/>
          </p:cNvSpPr>
          <p:nvPr>
            <p:ph idx="1"/>
          </p:nvPr>
        </p:nvSpPr>
        <p:spPr>
          <a:xfrm>
            <a:off x="1078860" y="1649126"/>
            <a:ext cx="4134408" cy="3433513"/>
          </a:xfrm>
        </p:spPr>
        <p:txBody>
          <a:bodyPr>
            <a:normAutofit/>
          </a:bodyPr>
          <a:lstStyle/>
          <a:p>
            <a:r>
              <a:rPr lang="tr-TR" dirty="0" err="1"/>
              <a:t>Linear</a:t>
            </a:r>
            <a:r>
              <a:rPr lang="tr-TR" dirty="0"/>
              <a:t> SVM is </a:t>
            </a:r>
            <a:r>
              <a:rPr lang="tr-TR" dirty="0" err="1"/>
              <a:t>used</a:t>
            </a:r>
            <a:r>
              <a:rPr lang="tr-TR" dirty="0"/>
              <a:t> </a:t>
            </a:r>
            <a:r>
              <a:rPr lang="tr-TR" dirty="0" err="1"/>
              <a:t>for</a:t>
            </a:r>
            <a:r>
              <a:rPr lang="tr-TR" dirty="0"/>
              <a:t> </a:t>
            </a:r>
            <a:r>
              <a:rPr lang="tr-TR" dirty="0" err="1"/>
              <a:t>classification</a:t>
            </a:r>
            <a:r>
              <a:rPr lang="tr-TR" dirty="0"/>
              <a:t> of </a:t>
            </a:r>
            <a:r>
              <a:rPr lang="tr-TR" dirty="0" err="1"/>
              <a:t>results</a:t>
            </a:r>
            <a:r>
              <a:rPr lang="tr-TR" dirty="0"/>
              <a:t>.</a:t>
            </a:r>
          </a:p>
          <a:p>
            <a:r>
              <a:rPr lang="tr-TR" dirty="0" err="1"/>
              <a:t>Cost</a:t>
            </a:r>
            <a:r>
              <a:rPr lang="tr-TR" dirty="0"/>
              <a:t> </a:t>
            </a:r>
            <a:r>
              <a:rPr lang="tr-TR" dirty="0" err="1"/>
              <a:t>parameter</a:t>
            </a:r>
            <a:r>
              <a:rPr lang="tr-TR" dirty="0"/>
              <a:t> </a:t>
            </a:r>
            <a:r>
              <a:rPr lang="tr-TR" dirty="0" err="1"/>
              <a:t>tuned</a:t>
            </a:r>
            <a:r>
              <a:rPr lang="tr-TR" dirty="0"/>
              <a:t> as 5 </a:t>
            </a:r>
            <a:r>
              <a:rPr lang="tr-TR" dirty="0" err="1"/>
              <a:t>after</a:t>
            </a:r>
            <a:r>
              <a:rPr lang="tr-TR" dirty="0"/>
              <a:t> 10 k </a:t>
            </a:r>
            <a:r>
              <a:rPr lang="tr-TR" dirty="0" err="1"/>
              <a:t>fold</a:t>
            </a:r>
            <a:r>
              <a:rPr lang="tr-TR" dirty="0"/>
              <a:t> cv </a:t>
            </a:r>
            <a:r>
              <a:rPr lang="tr-TR" dirty="0" err="1"/>
              <a:t>by</a:t>
            </a:r>
            <a:r>
              <a:rPr lang="tr-TR" dirty="0"/>
              <a:t> </a:t>
            </a:r>
            <a:r>
              <a:rPr lang="tr-TR" dirty="0" err="1"/>
              <a:t>grid</a:t>
            </a:r>
            <a:r>
              <a:rPr lang="tr-TR" dirty="0"/>
              <a:t> </a:t>
            </a:r>
            <a:r>
              <a:rPr lang="tr-TR" dirty="0" err="1"/>
              <a:t>search</a:t>
            </a:r>
            <a:r>
              <a:rPr lang="tr-TR" dirty="0"/>
              <a:t>.</a:t>
            </a:r>
          </a:p>
          <a:p>
            <a:r>
              <a:rPr lang="tr-TR" dirty="0"/>
              <a:t>First ten </a:t>
            </a:r>
            <a:r>
              <a:rPr lang="tr-TR" dirty="0" err="1"/>
              <a:t>absolute</a:t>
            </a:r>
            <a:r>
              <a:rPr lang="tr-TR" dirty="0"/>
              <a:t> </a:t>
            </a:r>
            <a:r>
              <a:rPr lang="tr-TR" dirty="0" err="1"/>
              <a:t>coefficient</a:t>
            </a:r>
            <a:r>
              <a:rPr lang="tr-TR" dirty="0"/>
              <a:t> </a:t>
            </a:r>
            <a:r>
              <a:rPr lang="tr-TR" dirty="0" err="1"/>
              <a:t>table</a:t>
            </a:r>
            <a:r>
              <a:rPr lang="tr-TR" dirty="0"/>
              <a:t> </a:t>
            </a:r>
            <a:r>
              <a:rPr lang="tr-TR" dirty="0" err="1"/>
              <a:t>show</a:t>
            </a:r>
            <a:r>
              <a:rPr lang="tr-TR" dirty="0"/>
              <a:t> </a:t>
            </a:r>
            <a:r>
              <a:rPr lang="tr-TR" dirty="0" err="1"/>
              <a:t>that</a:t>
            </a:r>
            <a:r>
              <a:rPr lang="tr-TR" dirty="0"/>
              <a:t> FSW, BPC UFE </a:t>
            </a:r>
            <a:r>
              <a:rPr lang="tr-TR" dirty="0" err="1"/>
              <a:t>and</a:t>
            </a:r>
            <a:r>
              <a:rPr lang="tr-TR" dirty="0"/>
              <a:t> SSW </a:t>
            </a:r>
            <a:r>
              <a:rPr lang="tr-TR" dirty="0" err="1"/>
              <a:t>are</a:t>
            </a:r>
            <a:r>
              <a:rPr lang="tr-TR" dirty="0"/>
              <a:t> </a:t>
            </a:r>
            <a:r>
              <a:rPr lang="tr-TR" dirty="0" err="1"/>
              <a:t>important</a:t>
            </a:r>
            <a:r>
              <a:rPr lang="tr-TR" dirty="0"/>
              <a:t> </a:t>
            </a:r>
            <a:r>
              <a:rPr lang="tr-TR" dirty="0" err="1"/>
              <a:t>variables</a:t>
            </a:r>
            <a:r>
              <a:rPr lang="tr-TR" dirty="0"/>
              <a:t> </a:t>
            </a:r>
            <a:r>
              <a:rPr lang="tr-TR" dirty="0" err="1"/>
              <a:t>to</a:t>
            </a:r>
            <a:r>
              <a:rPr lang="tr-TR" dirty="0"/>
              <a:t> </a:t>
            </a:r>
            <a:r>
              <a:rPr lang="tr-TR" dirty="0" err="1"/>
              <a:t>win</a:t>
            </a:r>
            <a:r>
              <a:rPr lang="tr-TR" dirty="0"/>
              <a:t> </a:t>
            </a:r>
            <a:r>
              <a:rPr lang="tr-TR" dirty="0" err="1"/>
              <a:t>the</a:t>
            </a:r>
            <a:r>
              <a:rPr lang="tr-TR" dirty="0"/>
              <a:t> </a:t>
            </a:r>
            <a:r>
              <a:rPr lang="tr-TR" dirty="0" err="1"/>
              <a:t>match</a:t>
            </a:r>
            <a:endParaRPr lang="tr-TR" dirty="0"/>
          </a:p>
        </p:txBody>
      </p:sp>
      <p:pic>
        <p:nvPicPr>
          <p:cNvPr id="5" name="Resim 4">
            <a:extLst>
              <a:ext uri="{FF2B5EF4-FFF2-40B4-BE49-F238E27FC236}">
                <a16:creationId xmlns:a16="http://schemas.microsoft.com/office/drawing/2014/main" id="{CABA57C1-3E67-A06C-D6C7-94FFDE4F5D74}"/>
              </a:ext>
            </a:extLst>
          </p:cNvPr>
          <p:cNvPicPr>
            <a:picLocks noChangeAspect="1"/>
          </p:cNvPicPr>
          <p:nvPr/>
        </p:nvPicPr>
        <p:blipFill>
          <a:blip r:embed="rId2"/>
          <a:stretch>
            <a:fillRect/>
          </a:stretch>
        </p:blipFill>
        <p:spPr>
          <a:xfrm>
            <a:off x="5369130" y="1374569"/>
            <a:ext cx="6450701" cy="4108862"/>
          </a:xfrm>
          <a:prstGeom prst="rect">
            <a:avLst/>
          </a:prstGeom>
        </p:spPr>
      </p:pic>
    </p:spTree>
    <p:extLst>
      <p:ext uri="{BB962C8B-B14F-4D97-AF65-F5344CB8AC3E}">
        <p14:creationId xmlns:p14="http://schemas.microsoft.com/office/powerpoint/2010/main" val="3433393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5594A3-CA68-1ACE-2602-CC954C070FEF}"/>
              </a:ext>
            </a:extLst>
          </p:cNvPr>
          <p:cNvSpPr>
            <a:spLocks noGrp="1"/>
          </p:cNvSpPr>
          <p:nvPr>
            <p:ph type="title"/>
          </p:nvPr>
        </p:nvSpPr>
        <p:spPr>
          <a:xfrm>
            <a:off x="1251678" y="382385"/>
            <a:ext cx="8652343" cy="781397"/>
          </a:xfrm>
        </p:spPr>
        <p:txBody>
          <a:bodyPr>
            <a:normAutofit fontScale="90000"/>
          </a:bodyPr>
          <a:lstStyle/>
          <a:p>
            <a:r>
              <a:rPr lang="tr-TR" dirty="0" err="1"/>
              <a:t>Support</a:t>
            </a:r>
            <a:r>
              <a:rPr lang="tr-TR" dirty="0"/>
              <a:t> VECTOR MACHINE</a:t>
            </a:r>
          </a:p>
        </p:txBody>
      </p:sp>
      <p:pic>
        <p:nvPicPr>
          <p:cNvPr id="6" name="Resim 5">
            <a:extLst>
              <a:ext uri="{FF2B5EF4-FFF2-40B4-BE49-F238E27FC236}">
                <a16:creationId xmlns:a16="http://schemas.microsoft.com/office/drawing/2014/main" id="{914E26B1-4C14-B6FF-ECA5-CE32F00A23A0}"/>
              </a:ext>
            </a:extLst>
          </p:cNvPr>
          <p:cNvPicPr>
            <a:picLocks noChangeAspect="1"/>
          </p:cNvPicPr>
          <p:nvPr/>
        </p:nvPicPr>
        <p:blipFill>
          <a:blip r:embed="rId2"/>
          <a:stretch>
            <a:fillRect/>
          </a:stretch>
        </p:blipFill>
        <p:spPr>
          <a:xfrm>
            <a:off x="761913" y="1611894"/>
            <a:ext cx="5812886" cy="4208736"/>
          </a:xfrm>
          <a:prstGeom prst="rect">
            <a:avLst/>
          </a:prstGeom>
        </p:spPr>
      </p:pic>
      <p:pic>
        <p:nvPicPr>
          <p:cNvPr id="7" name="Resim 6">
            <a:extLst>
              <a:ext uri="{FF2B5EF4-FFF2-40B4-BE49-F238E27FC236}">
                <a16:creationId xmlns:a16="http://schemas.microsoft.com/office/drawing/2014/main" id="{A89D6BFC-383B-738F-57CB-98E3529F0203}"/>
              </a:ext>
            </a:extLst>
          </p:cNvPr>
          <p:cNvPicPr>
            <a:picLocks noChangeAspect="1"/>
          </p:cNvPicPr>
          <p:nvPr/>
        </p:nvPicPr>
        <p:blipFill>
          <a:blip r:embed="rId3"/>
          <a:stretch>
            <a:fillRect/>
          </a:stretch>
        </p:blipFill>
        <p:spPr>
          <a:xfrm>
            <a:off x="6676907" y="1447360"/>
            <a:ext cx="5188881" cy="4537804"/>
          </a:xfrm>
          <a:prstGeom prst="rect">
            <a:avLst/>
          </a:prstGeom>
        </p:spPr>
      </p:pic>
    </p:spTree>
    <p:extLst>
      <p:ext uri="{BB962C8B-B14F-4D97-AF65-F5344CB8AC3E}">
        <p14:creationId xmlns:p14="http://schemas.microsoft.com/office/powerpoint/2010/main" val="1220434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5594A3-CA68-1ACE-2602-CC954C070FEF}"/>
              </a:ext>
            </a:extLst>
          </p:cNvPr>
          <p:cNvSpPr>
            <a:spLocks noGrp="1"/>
          </p:cNvSpPr>
          <p:nvPr>
            <p:ph type="title"/>
          </p:nvPr>
        </p:nvSpPr>
        <p:spPr>
          <a:xfrm>
            <a:off x="1251677" y="645105"/>
            <a:ext cx="4357499" cy="1320855"/>
          </a:xfrm>
        </p:spPr>
        <p:txBody>
          <a:bodyPr>
            <a:normAutofit/>
          </a:bodyPr>
          <a:lstStyle/>
          <a:p>
            <a:r>
              <a:rPr lang="tr-TR" sz="4400"/>
              <a:t>Random FOREST</a:t>
            </a:r>
          </a:p>
        </p:txBody>
      </p:sp>
      <p:sp>
        <p:nvSpPr>
          <p:cNvPr id="3" name="İçerik Yer Tutucusu 2">
            <a:extLst>
              <a:ext uri="{FF2B5EF4-FFF2-40B4-BE49-F238E27FC236}">
                <a16:creationId xmlns:a16="http://schemas.microsoft.com/office/drawing/2014/main" id="{A026575F-7E73-25EE-851F-B96A75E7B21F}"/>
              </a:ext>
            </a:extLst>
          </p:cNvPr>
          <p:cNvSpPr>
            <a:spLocks noGrp="1"/>
          </p:cNvSpPr>
          <p:nvPr>
            <p:ph idx="1"/>
          </p:nvPr>
        </p:nvSpPr>
        <p:spPr>
          <a:xfrm>
            <a:off x="1251678" y="2286001"/>
            <a:ext cx="4363595" cy="3593591"/>
          </a:xfrm>
        </p:spPr>
        <p:txBody>
          <a:bodyPr>
            <a:normAutofit/>
          </a:bodyPr>
          <a:lstStyle/>
          <a:p>
            <a:r>
              <a:rPr lang="tr-TR" dirty="0" err="1"/>
              <a:t>Random</a:t>
            </a:r>
            <a:r>
              <a:rPr lang="tr-TR" dirty="0"/>
              <a:t> </a:t>
            </a:r>
            <a:r>
              <a:rPr lang="tr-TR" dirty="0" err="1"/>
              <a:t>forest</a:t>
            </a:r>
            <a:r>
              <a:rPr lang="tr-TR" dirty="0"/>
              <a:t> model </a:t>
            </a:r>
            <a:r>
              <a:rPr lang="tr-TR" dirty="0" err="1"/>
              <a:t>mtry</a:t>
            </a:r>
            <a:r>
              <a:rPr lang="tr-TR" dirty="0"/>
              <a:t> </a:t>
            </a:r>
            <a:r>
              <a:rPr lang="tr-TR" dirty="0" err="1"/>
              <a:t>parameter</a:t>
            </a:r>
            <a:r>
              <a:rPr lang="tr-TR" dirty="0"/>
              <a:t> is </a:t>
            </a:r>
            <a:r>
              <a:rPr lang="tr-TR" dirty="0" err="1"/>
              <a:t>tuned</a:t>
            </a:r>
            <a:r>
              <a:rPr lang="tr-TR" dirty="0"/>
              <a:t> </a:t>
            </a:r>
            <a:r>
              <a:rPr lang="tr-TR" dirty="0" err="1"/>
              <a:t>with</a:t>
            </a:r>
            <a:r>
              <a:rPr lang="tr-TR" dirty="0"/>
              <a:t> 10 k </a:t>
            </a:r>
            <a:r>
              <a:rPr lang="tr-TR" dirty="0" err="1"/>
              <a:t>fold</a:t>
            </a:r>
            <a:r>
              <a:rPr lang="tr-TR" dirty="0"/>
              <a:t> </a:t>
            </a:r>
            <a:r>
              <a:rPr lang="tr-TR" dirty="0" err="1"/>
              <a:t>cross</a:t>
            </a:r>
            <a:r>
              <a:rPr lang="tr-TR" dirty="0"/>
              <a:t> </a:t>
            </a:r>
            <a:r>
              <a:rPr lang="tr-TR" dirty="0" err="1"/>
              <a:t>validation</a:t>
            </a:r>
            <a:r>
              <a:rPr lang="tr-TR" dirty="0"/>
              <a:t> </a:t>
            </a:r>
            <a:r>
              <a:rPr lang="tr-TR" dirty="0" err="1"/>
              <a:t>for</a:t>
            </a:r>
            <a:r>
              <a:rPr lang="tr-TR" dirty="0"/>
              <a:t> 2 </a:t>
            </a:r>
            <a:r>
              <a:rPr lang="tr-TR" dirty="0" err="1"/>
              <a:t>to</a:t>
            </a:r>
            <a:r>
              <a:rPr lang="tr-TR" dirty="0"/>
              <a:t> 28 </a:t>
            </a:r>
            <a:r>
              <a:rPr lang="tr-TR" dirty="0" err="1"/>
              <a:t>grid</a:t>
            </a:r>
            <a:r>
              <a:rPr lang="tr-TR" dirty="0"/>
              <a:t>. </a:t>
            </a:r>
          </a:p>
          <a:p>
            <a:r>
              <a:rPr lang="tr-TR" dirty="0" err="1"/>
              <a:t>After</a:t>
            </a:r>
            <a:r>
              <a:rPr lang="tr-TR" dirty="0"/>
              <a:t> </a:t>
            </a:r>
            <a:r>
              <a:rPr lang="tr-TR" dirty="0" err="1"/>
              <a:t>tuning</a:t>
            </a:r>
            <a:r>
              <a:rPr lang="tr-TR" dirty="0"/>
              <a:t> </a:t>
            </a:r>
            <a:r>
              <a:rPr lang="tr-TR" dirty="0" err="1"/>
              <a:t>process</a:t>
            </a:r>
            <a:r>
              <a:rPr lang="tr-TR" dirty="0"/>
              <a:t>, </a:t>
            </a:r>
            <a:r>
              <a:rPr lang="tr-TR" dirty="0" err="1"/>
              <a:t>mtry</a:t>
            </a:r>
            <a:r>
              <a:rPr lang="tr-TR" dirty="0"/>
              <a:t> </a:t>
            </a:r>
            <a:r>
              <a:rPr lang="tr-TR" dirty="0" err="1"/>
              <a:t>tuned</a:t>
            </a:r>
            <a:r>
              <a:rPr lang="tr-TR" dirty="0"/>
              <a:t> as 3 </a:t>
            </a:r>
            <a:r>
              <a:rPr lang="tr-TR" dirty="0" err="1"/>
              <a:t>considering</a:t>
            </a:r>
            <a:r>
              <a:rPr lang="tr-TR" dirty="0"/>
              <a:t> </a:t>
            </a:r>
            <a:r>
              <a:rPr lang="tr-TR" dirty="0" err="1"/>
              <a:t>accuracy</a:t>
            </a:r>
            <a:r>
              <a:rPr lang="tr-TR" dirty="0"/>
              <a:t>. </a:t>
            </a:r>
          </a:p>
          <a:p>
            <a:r>
              <a:rPr lang="tr-TR" dirty="0" err="1"/>
              <a:t>Also</a:t>
            </a:r>
            <a:r>
              <a:rPr lang="tr-TR" dirty="0"/>
              <a:t>, OOB </a:t>
            </a:r>
            <a:r>
              <a:rPr lang="tr-TR" dirty="0" err="1"/>
              <a:t>error</a:t>
            </a:r>
            <a:r>
              <a:rPr lang="tr-TR" dirty="0"/>
              <a:t> stabilize </a:t>
            </a:r>
            <a:r>
              <a:rPr lang="tr-TR" dirty="0" err="1"/>
              <a:t>after</a:t>
            </a:r>
            <a:r>
              <a:rPr lang="tr-TR" dirty="0"/>
              <a:t> 600-700 </a:t>
            </a:r>
            <a:r>
              <a:rPr lang="tr-TR" dirty="0" err="1"/>
              <a:t>trees</a:t>
            </a:r>
            <a:r>
              <a:rPr lang="tr-TR" dirty="0"/>
              <a:t>. </a:t>
            </a:r>
            <a:r>
              <a:rPr lang="tr-TR" dirty="0" err="1"/>
              <a:t>Therefore</a:t>
            </a:r>
            <a:r>
              <a:rPr lang="tr-TR" dirty="0"/>
              <a:t> 1000 </a:t>
            </a:r>
            <a:r>
              <a:rPr lang="tr-TR" dirty="0" err="1"/>
              <a:t>tree</a:t>
            </a:r>
            <a:r>
              <a:rPr lang="tr-TR" dirty="0"/>
              <a:t> is </a:t>
            </a:r>
            <a:r>
              <a:rPr lang="tr-TR" dirty="0" err="1"/>
              <a:t>acceptable</a:t>
            </a:r>
            <a:r>
              <a:rPr lang="tr-TR" dirty="0"/>
              <a:t> </a:t>
            </a:r>
            <a:r>
              <a:rPr lang="tr-TR" dirty="0" err="1"/>
              <a:t>for</a:t>
            </a:r>
            <a:r>
              <a:rPr lang="tr-TR" dirty="0"/>
              <a:t> </a:t>
            </a:r>
            <a:r>
              <a:rPr lang="tr-TR" dirty="0" err="1"/>
              <a:t>modeling</a:t>
            </a:r>
            <a:r>
              <a:rPr lang="tr-TR" dirty="0"/>
              <a:t>.</a:t>
            </a:r>
          </a:p>
        </p:txBody>
      </p:sp>
      <p:pic>
        <p:nvPicPr>
          <p:cNvPr id="6" name="Resim 5" descr="metin, diyagram, ekran görüntüsü, çizgi içeren bir resim&#10;&#10;Açıklama otomatik olarak oluşturuldu">
            <a:extLst>
              <a:ext uri="{FF2B5EF4-FFF2-40B4-BE49-F238E27FC236}">
                <a16:creationId xmlns:a16="http://schemas.microsoft.com/office/drawing/2014/main" id="{A6E3A27B-89F8-1612-6489-D0DED7B25C17}"/>
              </a:ext>
            </a:extLst>
          </p:cNvPr>
          <p:cNvPicPr>
            <a:picLocks noChangeAspect="1"/>
          </p:cNvPicPr>
          <p:nvPr/>
        </p:nvPicPr>
        <p:blipFill>
          <a:blip r:embed="rId2"/>
          <a:stretch>
            <a:fillRect/>
          </a:stretch>
        </p:blipFill>
        <p:spPr>
          <a:xfrm>
            <a:off x="6722918" y="3592562"/>
            <a:ext cx="4069798" cy="2716590"/>
          </a:xfrm>
          <a:prstGeom prst="rect">
            <a:avLst/>
          </a:prstGeom>
        </p:spPr>
      </p:pic>
      <p:pic>
        <p:nvPicPr>
          <p:cNvPr id="5" name="Resim 4" descr="metin, çizgi, öykü gelişim çizgisi; kumpas; grafiğini çıkarma, diyagram içeren bir resim&#10;&#10;Açıklama otomatik olarak oluşturuldu">
            <a:extLst>
              <a:ext uri="{FF2B5EF4-FFF2-40B4-BE49-F238E27FC236}">
                <a16:creationId xmlns:a16="http://schemas.microsoft.com/office/drawing/2014/main" id="{97206F9D-0E86-5C28-6274-557F23C94D5E}"/>
              </a:ext>
            </a:extLst>
          </p:cNvPr>
          <p:cNvPicPr>
            <a:picLocks noChangeAspect="1"/>
          </p:cNvPicPr>
          <p:nvPr/>
        </p:nvPicPr>
        <p:blipFill>
          <a:blip r:embed="rId3"/>
          <a:stretch>
            <a:fillRect/>
          </a:stretch>
        </p:blipFill>
        <p:spPr>
          <a:xfrm>
            <a:off x="6722918" y="712410"/>
            <a:ext cx="4085098" cy="2716590"/>
          </a:xfrm>
          <a:prstGeom prst="rect">
            <a:avLst/>
          </a:prstGeom>
        </p:spPr>
      </p:pic>
    </p:spTree>
    <p:extLst>
      <p:ext uri="{BB962C8B-B14F-4D97-AF65-F5344CB8AC3E}">
        <p14:creationId xmlns:p14="http://schemas.microsoft.com/office/powerpoint/2010/main" val="916988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5594A3-CA68-1ACE-2602-CC954C070FEF}"/>
              </a:ext>
            </a:extLst>
          </p:cNvPr>
          <p:cNvSpPr>
            <a:spLocks noGrp="1"/>
          </p:cNvSpPr>
          <p:nvPr>
            <p:ph type="title"/>
          </p:nvPr>
        </p:nvSpPr>
        <p:spPr>
          <a:xfrm>
            <a:off x="1251679" y="645107"/>
            <a:ext cx="3384329" cy="1640894"/>
          </a:xfrm>
        </p:spPr>
        <p:txBody>
          <a:bodyPr anchor="t">
            <a:normAutofit/>
          </a:bodyPr>
          <a:lstStyle/>
          <a:p>
            <a:r>
              <a:rPr lang="tr-TR" sz="4000"/>
              <a:t>Random FOREST</a:t>
            </a:r>
          </a:p>
        </p:txBody>
      </p:sp>
      <p:sp>
        <p:nvSpPr>
          <p:cNvPr id="3" name="İçerik Yer Tutucusu 2">
            <a:extLst>
              <a:ext uri="{FF2B5EF4-FFF2-40B4-BE49-F238E27FC236}">
                <a16:creationId xmlns:a16="http://schemas.microsoft.com/office/drawing/2014/main" id="{A026575F-7E73-25EE-851F-B96A75E7B21F}"/>
              </a:ext>
            </a:extLst>
          </p:cNvPr>
          <p:cNvSpPr>
            <a:spLocks noGrp="1"/>
          </p:cNvSpPr>
          <p:nvPr>
            <p:ph idx="1"/>
          </p:nvPr>
        </p:nvSpPr>
        <p:spPr>
          <a:xfrm>
            <a:off x="1251679" y="2286001"/>
            <a:ext cx="3384330" cy="3940844"/>
          </a:xfrm>
        </p:spPr>
        <p:txBody>
          <a:bodyPr>
            <a:normAutofit/>
          </a:bodyPr>
          <a:lstStyle/>
          <a:p>
            <a:r>
              <a:rPr lang="tr-TR" dirty="0"/>
              <a:t>First ten </a:t>
            </a:r>
            <a:r>
              <a:rPr lang="tr-TR" dirty="0" err="1"/>
              <a:t>important</a:t>
            </a:r>
            <a:r>
              <a:rPr lang="tr-TR" dirty="0"/>
              <a:t> </a:t>
            </a:r>
            <a:r>
              <a:rPr lang="tr-TR" dirty="0" err="1"/>
              <a:t>variables</a:t>
            </a:r>
            <a:r>
              <a:rPr lang="tr-TR" dirty="0"/>
              <a:t> </a:t>
            </a:r>
            <a:r>
              <a:rPr lang="tr-TR" dirty="0" err="1"/>
              <a:t>are</a:t>
            </a:r>
            <a:r>
              <a:rPr lang="tr-TR" dirty="0"/>
              <a:t> </a:t>
            </a:r>
            <a:r>
              <a:rPr lang="tr-TR" dirty="0" err="1"/>
              <a:t>given</a:t>
            </a:r>
            <a:r>
              <a:rPr lang="tr-TR" dirty="0"/>
              <a:t> in </a:t>
            </a:r>
            <a:r>
              <a:rPr lang="tr-TR" dirty="0" err="1"/>
              <a:t>table</a:t>
            </a:r>
            <a:r>
              <a:rPr lang="tr-TR" dirty="0"/>
              <a:t>. </a:t>
            </a:r>
            <a:r>
              <a:rPr lang="tr-TR" dirty="0" err="1"/>
              <a:t>It</a:t>
            </a:r>
            <a:r>
              <a:rPr lang="tr-TR" dirty="0"/>
              <a:t> is </a:t>
            </a:r>
            <a:r>
              <a:rPr lang="tr-TR" dirty="0" err="1"/>
              <a:t>created</a:t>
            </a:r>
            <a:r>
              <a:rPr lang="tr-TR" dirty="0"/>
              <a:t> </a:t>
            </a:r>
            <a:r>
              <a:rPr lang="tr-TR" dirty="0" err="1"/>
              <a:t>by</a:t>
            </a:r>
            <a:r>
              <a:rPr lang="tr-TR" dirty="0"/>
              <a:t> </a:t>
            </a:r>
            <a:r>
              <a:rPr lang="tr-TR" dirty="0" err="1"/>
              <a:t>considering</a:t>
            </a:r>
            <a:r>
              <a:rPr lang="tr-TR" dirty="0"/>
              <a:t> </a:t>
            </a:r>
            <a:r>
              <a:rPr lang="tr-TR" dirty="0" err="1"/>
              <a:t>gini</a:t>
            </a:r>
            <a:r>
              <a:rPr lang="tr-TR" dirty="0"/>
              <a:t> </a:t>
            </a:r>
            <a:r>
              <a:rPr lang="tr-TR" dirty="0" err="1"/>
              <a:t>index</a:t>
            </a:r>
            <a:r>
              <a:rPr lang="tr-TR" dirty="0"/>
              <a:t>.</a:t>
            </a:r>
          </a:p>
          <a:p>
            <a:r>
              <a:rPr lang="tr-TR" dirty="0"/>
              <a:t>BPC, FSW </a:t>
            </a:r>
            <a:r>
              <a:rPr lang="tr-TR" dirty="0" err="1"/>
              <a:t>and</a:t>
            </a:r>
            <a:r>
              <a:rPr lang="tr-TR" dirty="0"/>
              <a:t> WNR </a:t>
            </a:r>
            <a:r>
              <a:rPr lang="tr-TR" dirty="0" err="1"/>
              <a:t>are</a:t>
            </a:r>
            <a:r>
              <a:rPr lang="tr-TR" dirty="0"/>
              <a:t> </a:t>
            </a:r>
            <a:r>
              <a:rPr lang="tr-TR" dirty="0" err="1"/>
              <a:t>the</a:t>
            </a:r>
            <a:r>
              <a:rPr lang="tr-TR" dirty="0"/>
              <a:t> </a:t>
            </a:r>
            <a:r>
              <a:rPr lang="tr-TR" dirty="0" err="1"/>
              <a:t>most</a:t>
            </a:r>
            <a:r>
              <a:rPr lang="tr-TR" dirty="0"/>
              <a:t> </a:t>
            </a:r>
            <a:r>
              <a:rPr lang="tr-TR" dirty="0" err="1"/>
              <a:t>effective</a:t>
            </a:r>
            <a:r>
              <a:rPr lang="tr-TR" dirty="0"/>
              <a:t> </a:t>
            </a:r>
            <a:r>
              <a:rPr lang="tr-TR" dirty="0" err="1"/>
              <a:t>variables</a:t>
            </a:r>
            <a:r>
              <a:rPr lang="tr-TR" dirty="0"/>
              <a:t>.</a:t>
            </a:r>
          </a:p>
        </p:txBody>
      </p:sp>
      <p:pic>
        <p:nvPicPr>
          <p:cNvPr id="4" name="Resim 3" descr="metin, ekran görüntüsü, yazı tipi, sayı, numara içeren bir resim&#10;&#10;Açıklama otomatik olarak oluşturuldu">
            <a:extLst>
              <a:ext uri="{FF2B5EF4-FFF2-40B4-BE49-F238E27FC236}">
                <a16:creationId xmlns:a16="http://schemas.microsoft.com/office/drawing/2014/main" id="{30E578F1-8A81-81A5-1ABB-8AFA8E3F86CD}"/>
              </a:ext>
            </a:extLst>
          </p:cNvPr>
          <p:cNvPicPr>
            <a:picLocks noChangeAspect="1"/>
          </p:cNvPicPr>
          <p:nvPr/>
        </p:nvPicPr>
        <p:blipFill>
          <a:blip r:embed="rId2"/>
          <a:stretch>
            <a:fillRect/>
          </a:stretch>
        </p:blipFill>
        <p:spPr>
          <a:xfrm>
            <a:off x="5279472" y="1388685"/>
            <a:ext cx="5995465" cy="4106891"/>
          </a:xfrm>
          <a:prstGeom prst="rect">
            <a:avLst/>
          </a:prstGeom>
        </p:spPr>
      </p:pic>
    </p:spTree>
    <p:extLst>
      <p:ext uri="{BB962C8B-B14F-4D97-AF65-F5344CB8AC3E}">
        <p14:creationId xmlns:p14="http://schemas.microsoft.com/office/powerpoint/2010/main" val="2321098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5594A3-CA68-1ACE-2602-CC954C070FEF}"/>
              </a:ext>
            </a:extLst>
          </p:cNvPr>
          <p:cNvSpPr>
            <a:spLocks noGrp="1"/>
          </p:cNvSpPr>
          <p:nvPr>
            <p:ph type="title"/>
          </p:nvPr>
        </p:nvSpPr>
        <p:spPr>
          <a:xfrm>
            <a:off x="1251677" y="645105"/>
            <a:ext cx="4357499" cy="1320855"/>
          </a:xfrm>
        </p:spPr>
        <p:txBody>
          <a:bodyPr>
            <a:normAutofit/>
          </a:bodyPr>
          <a:lstStyle/>
          <a:p>
            <a:r>
              <a:rPr lang="tr-TR" sz="4400"/>
              <a:t>Random FOREST</a:t>
            </a:r>
          </a:p>
        </p:txBody>
      </p:sp>
      <p:pic>
        <p:nvPicPr>
          <p:cNvPr id="7" name="Resim 6">
            <a:extLst>
              <a:ext uri="{FF2B5EF4-FFF2-40B4-BE49-F238E27FC236}">
                <a16:creationId xmlns:a16="http://schemas.microsoft.com/office/drawing/2014/main" id="{2EA6BF71-68C4-1216-6C0D-297B89CEC04A}"/>
              </a:ext>
            </a:extLst>
          </p:cNvPr>
          <p:cNvPicPr>
            <a:picLocks noChangeAspect="1"/>
          </p:cNvPicPr>
          <p:nvPr/>
        </p:nvPicPr>
        <p:blipFill>
          <a:blip r:embed="rId2"/>
          <a:stretch>
            <a:fillRect/>
          </a:stretch>
        </p:blipFill>
        <p:spPr>
          <a:xfrm>
            <a:off x="6796314" y="1773547"/>
            <a:ext cx="4850430" cy="1828239"/>
          </a:xfrm>
          <a:prstGeom prst="rect">
            <a:avLst/>
          </a:prstGeom>
        </p:spPr>
      </p:pic>
      <p:pic>
        <p:nvPicPr>
          <p:cNvPr id="8" name="Resim 7">
            <a:extLst>
              <a:ext uri="{FF2B5EF4-FFF2-40B4-BE49-F238E27FC236}">
                <a16:creationId xmlns:a16="http://schemas.microsoft.com/office/drawing/2014/main" id="{E6D79EB3-6FF0-78F0-7AD9-25A3608539FC}"/>
              </a:ext>
            </a:extLst>
          </p:cNvPr>
          <p:cNvPicPr>
            <a:picLocks noChangeAspect="1"/>
          </p:cNvPicPr>
          <p:nvPr/>
        </p:nvPicPr>
        <p:blipFill>
          <a:blip r:embed="rId3"/>
          <a:stretch>
            <a:fillRect/>
          </a:stretch>
        </p:blipFill>
        <p:spPr>
          <a:xfrm>
            <a:off x="6796316" y="3601786"/>
            <a:ext cx="4850428" cy="1828238"/>
          </a:xfrm>
          <a:prstGeom prst="rect">
            <a:avLst/>
          </a:prstGeom>
        </p:spPr>
      </p:pic>
      <p:pic>
        <p:nvPicPr>
          <p:cNvPr id="11" name="Resim 10">
            <a:extLst>
              <a:ext uri="{FF2B5EF4-FFF2-40B4-BE49-F238E27FC236}">
                <a16:creationId xmlns:a16="http://schemas.microsoft.com/office/drawing/2014/main" id="{6C0590AA-705B-87BC-80A5-BA852593470A}"/>
              </a:ext>
            </a:extLst>
          </p:cNvPr>
          <p:cNvPicPr>
            <a:picLocks noChangeAspect="1"/>
          </p:cNvPicPr>
          <p:nvPr/>
        </p:nvPicPr>
        <p:blipFill>
          <a:blip r:embed="rId4"/>
          <a:stretch>
            <a:fillRect/>
          </a:stretch>
        </p:blipFill>
        <p:spPr>
          <a:xfrm>
            <a:off x="1097295" y="1696909"/>
            <a:ext cx="5318337" cy="3849007"/>
          </a:xfrm>
          <a:prstGeom prst="rect">
            <a:avLst/>
          </a:prstGeom>
        </p:spPr>
      </p:pic>
    </p:spTree>
    <p:extLst>
      <p:ext uri="{BB962C8B-B14F-4D97-AF65-F5344CB8AC3E}">
        <p14:creationId xmlns:p14="http://schemas.microsoft.com/office/powerpoint/2010/main" val="2120656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5594A3-CA68-1ACE-2602-CC954C070FEF}"/>
              </a:ext>
            </a:extLst>
          </p:cNvPr>
          <p:cNvSpPr>
            <a:spLocks noGrp="1"/>
          </p:cNvSpPr>
          <p:nvPr>
            <p:ph type="title"/>
          </p:nvPr>
        </p:nvSpPr>
        <p:spPr>
          <a:xfrm>
            <a:off x="1251679" y="645107"/>
            <a:ext cx="3384329" cy="1640894"/>
          </a:xfrm>
        </p:spPr>
        <p:txBody>
          <a:bodyPr anchor="t">
            <a:normAutofit/>
          </a:bodyPr>
          <a:lstStyle/>
          <a:p>
            <a:r>
              <a:rPr lang="tr-TR" sz="3700"/>
              <a:t>ArtIFICIAL NEURAL NETWORK</a:t>
            </a:r>
          </a:p>
        </p:txBody>
      </p:sp>
      <p:sp>
        <p:nvSpPr>
          <p:cNvPr id="3" name="İçerik Yer Tutucusu 2">
            <a:extLst>
              <a:ext uri="{FF2B5EF4-FFF2-40B4-BE49-F238E27FC236}">
                <a16:creationId xmlns:a16="http://schemas.microsoft.com/office/drawing/2014/main" id="{A026575F-7E73-25EE-851F-B96A75E7B21F}"/>
              </a:ext>
            </a:extLst>
          </p:cNvPr>
          <p:cNvSpPr>
            <a:spLocks noGrp="1"/>
          </p:cNvSpPr>
          <p:nvPr>
            <p:ph idx="1"/>
          </p:nvPr>
        </p:nvSpPr>
        <p:spPr>
          <a:xfrm>
            <a:off x="1251679" y="2286001"/>
            <a:ext cx="3384330" cy="3940844"/>
          </a:xfrm>
        </p:spPr>
        <p:txBody>
          <a:bodyPr>
            <a:normAutofit/>
          </a:bodyPr>
          <a:lstStyle/>
          <a:p>
            <a:r>
              <a:rPr lang="tr-TR" dirty="0" err="1"/>
              <a:t>Neural</a:t>
            </a:r>
            <a:r>
              <a:rPr lang="tr-TR" dirty="0"/>
              <a:t> network </a:t>
            </a:r>
            <a:r>
              <a:rPr lang="tr-TR" dirty="0" err="1"/>
              <a:t>with</a:t>
            </a:r>
            <a:r>
              <a:rPr lang="tr-TR" dirty="0"/>
              <a:t> </a:t>
            </a:r>
            <a:r>
              <a:rPr lang="tr-TR" dirty="0" err="1"/>
              <a:t>one</a:t>
            </a:r>
            <a:r>
              <a:rPr lang="tr-TR" dirty="0"/>
              <a:t> </a:t>
            </a:r>
            <a:r>
              <a:rPr lang="tr-TR" dirty="0" err="1"/>
              <a:t>hidden</a:t>
            </a:r>
            <a:r>
              <a:rPr lang="tr-TR" dirty="0"/>
              <a:t> </a:t>
            </a:r>
            <a:r>
              <a:rPr lang="tr-TR" dirty="0" err="1"/>
              <a:t>layer</a:t>
            </a:r>
            <a:r>
              <a:rPr lang="tr-TR" dirty="0"/>
              <a:t> </a:t>
            </a:r>
            <a:r>
              <a:rPr lang="tr-TR" dirty="0" err="1"/>
              <a:t>that</a:t>
            </a:r>
            <a:r>
              <a:rPr lang="tr-TR" dirty="0"/>
              <a:t> has 1 </a:t>
            </a:r>
            <a:r>
              <a:rPr lang="tr-TR" dirty="0" err="1"/>
              <a:t>node</a:t>
            </a:r>
            <a:r>
              <a:rPr lang="tr-TR" dirty="0"/>
              <a:t> is </a:t>
            </a:r>
            <a:r>
              <a:rPr lang="tr-TR" dirty="0" err="1"/>
              <a:t>used</a:t>
            </a:r>
            <a:r>
              <a:rPr lang="tr-TR" dirty="0"/>
              <a:t> </a:t>
            </a:r>
            <a:r>
              <a:rPr lang="tr-TR" dirty="0" err="1"/>
              <a:t>to</a:t>
            </a:r>
            <a:r>
              <a:rPr lang="tr-TR" dirty="0"/>
              <a:t> </a:t>
            </a:r>
            <a:r>
              <a:rPr lang="tr-TR" dirty="0" err="1"/>
              <a:t>predict</a:t>
            </a:r>
            <a:r>
              <a:rPr lang="tr-TR" dirty="0"/>
              <a:t> </a:t>
            </a:r>
            <a:r>
              <a:rPr lang="tr-TR" dirty="0" err="1"/>
              <a:t>Result</a:t>
            </a:r>
            <a:r>
              <a:rPr lang="tr-TR" dirty="0"/>
              <a:t>.</a:t>
            </a:r>
          </a:p>
          <a:p>
            <a:r>
              <a:rPr lang="tr-TR" dirty="0" err="1"/>
              <a:t>There</a:t>
            </a:r>
            <a:r>
              <a:rPr lang="tr-TR" dirty="0"/>
              <a:t> is </a:t>
            </a:r>
            <a:r>
              <a:rPr lang="tr-TR" dirty="0" err="1"/>
              <a:t>one</a:t>
            </a:r>
            <a:r>
              <a:rPr lang="tr-TR" dirty="0"/>
              <a:t> </a:t>
            </a:r>
            <a:r>
              <a:rPr lang="tr-TR" dirty="0" err="1"/>
              <a:t>hidden</a:t>
            </a:r>
            <a:r>
              <a:rPr lang="tr-TR" dirty="0"/>
              <a:t> </a:t>
            </a:r>
            <a:r>
              <a:rPr lang="tr-TR" dirty="0" err="1"/>
              <a:t>layer</a:t>
            </a:r>
            <a:r>
              <a:rPr lang="tr-TR" dirty="0"/>
              <a:t> </a:t>
            </a:r>
            <a:r>
              <a:rPr lang="tr-TR" dirty="0" err="1"/>
              <a:t>with</a:t>
            </a:r>
            <a:r>
              <a:rPr lang="tr-TR" dirty="0"/>
              <a:t> </a:t>
            </a:r>
            <a:r>
              <a:rPr lang="tr-TR" dirty="0" err="1"/>
              <a:t>one</a:t>
            </a:r>
            <a:r>
              <a:rPr lang="tr-TR" dirty="0"/>
              <a:t> </a:t>
            </a:r>
            <a:r>
              <a:rPr lang="tr-TR" dirty="0" err="1"/>
              <a:t>node</a:t>
            </a:r>
            <a:r>
              <a:rPr lang="tr-TR" dirty="0"/>
              <a:t> </a:t>
            </a:r>
            <a:r>
              <a:rPr lang="tr-TR" dirty="0" err="1"/>
              <a:t>because</a:t>
            </a:r>
            <a:r>
              <a:rPr lang="tr-TR" dirty="0"/>
              <a:t>, </a:t>
            </a:r>
            <a:r>
              <a:rPr lang="tr-TR" dirty="0" err="1"/>
              <a:t>we</a:t>
            </a:r>
            <a:r>
              <a:rPr lang="tr-TR" dirty="0"/>
              <a:t> </a:t>
            </a:r>
            <a:r>
              <a:rPr lang="tr-TR" dirty="0" err="1"/>
              <a:t>want</a:t>
            </a:r>
            <a:r>
              <a:rPr lang="tr-TR" dirty="0"/>
              <a:t> </a:t>
            </a:r>
            <a:r>
              <a:rPr lang="tr-TR" dirty="0" err="1"/>
              <a:t>to</a:t>
            </a:r>
            <a:r>
              <a:rPr lang="tr-TR" dirty="0"/>
              <a:t> </a:t>
            </a:r>
            <a:r>
              <a:rPr lang="tr-TR" dirty="0" err="1"/>
              <a:t>make</a:t>
            </a:r>
            <a:r>
              <a:rPr lang="tr-TR" dirty="0"/>
              <a:t> </a:t>
            </a:r>
            <a:r>
              <a:rPr lang="tr-TR" dirty="0" err="1"/>
              <a:t>more</a:t>
            </a:r>
            <a:r>
              <a:rPr lang="tr-TR" dirty="0"/>
              <a:t> </a:t>
            </a:r>
            <a:r>
              <a:rPr lang="tr-TR" dirty="0" err="1"/>
              <a:t>interpretable</a:t>
            </a:r>
            <a:r>
              <a:rPr lang="tr-TR" dirty="0"/>
              <a:t> model.</a:t>
            </a:r>
          </a:p>
          <a:p>
            <a:r>
              <a:rPr lang="tr-TR" dirty="0"/>
              <a:t>Learning rate </a:t>
            </a:r>
            <a:r>
              <a:rPr lang="tr-TR" dirty="0" err="1"/>
              <a:t>tuned</a:t>
            </a:r>
            <a:r>
              <a:rPr lang="tr-TR" dirty="0"/>
              <a:t> as 0.01.</a:t>
            </a:r>
          </a:p>
        </p:txBody>
      </p:sp>
      <p:pic>
        <p:nvPicPr>
          <p:cNvPr id="4" name="Resim 3" descr="metin, çizgi, öykü gelişim çizgisi; kumpas; grafiğini çıkarma, diyagram içeren bir resim&#10;&#10;Açıklama otomatik olarak oluşturuldu">
            <a:extLst>
              <a:ext uri="{FF2B5EF4-FFF2-40B4-BE49-F238E27FC236}">
                <a16:creationId xmlns:a16="http://schemas.microsoft.com/office/drawing/2014/main" id="{99387D49-2104-8FEB-0EDC-89A47F2BC5D6}"/>
              </a:ext>
            </a:extLst>
          </p:cNvPr>
          <p:cNvPicPr>
            <a:picLocks noChangeAspect="1"/>
          </p:cNvPicPr>
          <p:nvPr/>
        </p:nvPicPr>
        <p:blipFill>
          <a:blip r:embed="rId2"/>
          <a:stretch>
            <a:fillRect/>
          </a:stretch>
        </p:blipFill>
        <p:spPr>
          <a:xfrm>
            <a:off x="5279472" y="1298753"/>
            <a:ext cx="5995465" cy="4286755"/>
          </a:xfrm>
          <a:prstGeom prst="rect">
            <a:avLst/>
          </a:prstGeom>
        </p:spPr>
      </p:pic>
    </p:spTree>
    <p:extLst>
      <p:ext uri="{BB962C8B-B14F-4D97-AF65-F5344CB8AC3E}">
        <p14:creationId xmlns:p14="http://schemas.microsoft.com/office/powerpoint/2010/main" val="1070459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5594A3-CA68-1ACE-2602-CC954C070FEF}"/>
              </a:ext>
            </a:extLst>
          </p:cNvPr>
          <p:cNvSpPr>
            <a:spLocks noGrp="1"/>
          </p:cNvSpPr>
          <p:nvPr>
            <p:ph type="title"/>
          </p:nvPr>
        </p:nvSpPr>
        <p:spPr>
          <a:xfrm>
            <a:off x="1263555" y="181969"/>
            <a:ext cx="9459864" cy="708680"/>
          </a:xfrm>
        </p:spPr>
        <p:txBody>
          <a:bodyPr anchor="t">
            <a:normAutofit/>
          </a:bodyPr>
          <a:lstStyle/>
          <a:p>
            <a:r>
              <a:rPr lang="tr-TR" sz="3700" dirty="0" err="1"/>
              <a:t>ArtIFICIAL</a:t>
            </a:r>
            <a:r>
              <a:rPr lang="tr-TR" sz="3700" dirty="0"/>
              <a:t> NEURAL NETWORK</a:t>
            </a:r>
          </a:p>
        </p:txBody>
      </p:sp>
      <p:pic>
        <p:nvPicPr>
          <p:cNvPr id="7" name="Resim 6">
            <a:extLst>
              <a:ext uri="{FF2B5EF4-FFF2-40B4-BE49-F238E27FC236}">
                <a16:creationId xmlns:a16="http://schemas.microsoft.com/office/drawing/2014/main" id="{2DE4BF08-78AA-8CC1-A249-7E99FDAF5A60}"/>
              </a:ext>
            </a:extLst>
          </p:cNvPr>
          <p:cNvPicPr>
            <a:picLocks noChangeAspect="1"/>
          </p:cNvPicPr>
          <p:nvPr/>
        </p:nvPicPr>
        <p:blipFill>
          <a:blip r:embed="rId2"/>
          <a:stretch>
            <a:fillRect/>
          </a:stretch>
        </p:blipFill>
        <p:spPr>
          <a:xfrm>
            <a:off x="2682503" y="890649"/>
            <a:ext cx="6556499" cy="5573024"/>
          </a:xfrm>
          <a:prstGeom prst="rect">
            <a:avLst/>
          </a:prstGeom>
        </p:spPr>
      </p:pic>
    </p:spTree>
    <p:extLst>
      <p:ext uri="{BB962C8B-B14F-4D97-AF65-F5344CB8AC3E}">
        <p14:creationId xmlns:p14="http://schemas.microsoft.com/office/powerpoint/2010/main" val="3707493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5594A3-CA68-1ACE-2602-CC954C070FEF}"/>
              </a:ext>
            </a:extLst>
          </p:cNvPr>
          <p:cNvSpPr>
            <a:spLocks noGrp="1"/>
          </p:cNvSpPr>
          <p:nvPr>
            <p:ph type="title"/>
          </p:nvPr>
        </p:nvSpPr>
        <p:spPr>
          <a:xfrm>
            <a:off x="1251679" y="645107"/>
            <a:ext cx="3384329" cy="1640894"/>
          </a:xfrm>
        </p:spPr>
        <p:txBody>
          <a:bodyPr anchor="t">
            <a:normAutofit/>
          </a:bodyPr>
          <a:lstStyle/>
          <a:p>
            <a:r>
              <a:rPr lang="tr-TR" sz="3700"/>
              <a:t>ArtIFICIAL</a:t>
            </a:r>
            <a:r>
              <a:rPr lang="tr-TR" sz="3700" dirty="0"/>
              <a:t> NEURAL NETWORK</a:t>
            </a:r>
          </a:p>
        </p:txBody>
      </p:sp>
      <p:sp>
        <p:nvSpPr>
          <p:cNvPr id="3" name="İçerik Yer Tutucusu 2">
            <a:extLst>
              <a:ext uri="{FF2B5EF4-FFF2-40B4-BE49-F238E27FC236}">
                <a16:creationId xmlns:a16="http://schemas.microsoft.com/office/drawing/2014/main" id="{A026575F-7E73-25EE-851F-B96A75E7B21F}"/>
              </a:ext>
            </a:extLst>
          </p:cNvPr>
          <p:cNvSpPr>
            <a:spLocks noGrp="1"/>
          </p:cNvSpPr>
          <p:nvPr>
            <p:ph idx="1"/>
          </p:nvPr>
        </p:nvSpPr>
        <p:spPr>
          <a:xfrm>
            <a:off x="1251679" y="2286001"/>
            <a:ext cx="3384330" cy="3940844"/>
          </a:xfrm>
        </p:spPr>
        <p:txBody>
          <a:bodyPr>
            <a:normAutofit/>
          </a:bodyPr>
          <a:lstStyle/>
          <a:p>
            <a:r>
              <a:rPr lang="tr-TR" dirty="0" err="1"/>
              <a:t>Ordered</a:t>
            </a:r>
            <a:r>
              <a:rPr lang="tr-TR" dirty="0"/>
              <a:t> </a:t>
            </a:r>
            <a:r>
              <a:rPr lang="tr-TR" dirty="0" err="1"/>
              <a:t>weight</a:t>
            </a:r>
            <a:r>
              <a:rPr lang="tr-TR" dirty="0"/>
              <a:t> </a:t>
            </a:r>
            <a:r>
              <a:rPr lang="tr-TR" dirty="0" err="1"/>
              <a:t>table</a:t>
            </a:r>
            <a:r>
              <a:rPr lang="tr-TR" dirty="0"/>
              <a:t> </a:t>
            </a:r>
            <a:r>
              <a:rPr lang="tr-TR" dirty="0" err="1"/>
              <a:t>show</a:t>
            </a:r>
            <a:r>
              <a:rPr lang="tr-TR" dirty="0"/>
              <a:t> </a:t>
            </a:r>
            <a:r>
              <a:rPr lang="tr-TR" dirty="0" err="1"/>
              <a:t>that</a:t>
            </a:r>
            <a:r>
              <a:rPr lang="tr-TR" dirty="0"/>
              <a:t> FSW, BPC </a:t>
            </a:r>
            <a:r>
              <a:rPr lang="tr-TR" dirty="0" err="1"/>
              <a:t>and</a:t>
            </a:r>
            <a:r>
              <a:rPr lang="tr-TR" dirty="0"/>
              <a:t> SSW </a:t>
            </a:r>
            <a:r>
              <a:rPr lang="tr-TR" dirty="0" err="1"/>
              <a:t>are</a:t>
            </a:r>
            <a:r>
              <a:rPr lang="tr-TR" dirty="0"/>
              <a:t> </a:t>
            </a:r>
            <a:r>
              <a:rPr lang="tr-TR" dirty="0" err="1"/>
              <a:t>important</a:t>
            </a:r>
            <a:r>
              <a:rPr lang="tr-TR" dirty="0"/>
              <a:t> </a:t>
            </a:r>
            <a:r>
              <a:rPr lang="tr-TR" dirty="0" err="1"/>
              <a:t>variables</a:t>
            </a:r>
            <a:r>
              <a:rPr lang="tr-TR" dirty="0"/>
              <a:t> </a:t>
            </a:r>
            <a:r>
              <a:rPr lang="tr-TR" dirty="0" err="1"/>
              <a:t>to</a:t>
            </a:r>
            <a:r>
              <a:rPr lang="tr-TR" dirty="0"/>
              <a:t> </a:t>
            </a:r>
            <a:r>
              <a:rPr lang="tr-TR" dirty="0" err="1"/>
              <a:t>win</a:t>
            </a:r>
            <a:r>
              <a:rPr lang="tr-TR" dirty="0"/>
              <a:t> </a:t>
            </a:r>
            <a:r>
              <a:rPr lang="tr-TR" dirty="0" err="1"/>
              <a:t>the</a:t>
            </a:r>
            <a:r>
              <a:rPr lang="tr-TR" dirty="0"/>
              <a:t> </a:t>
            </a:r>
            <a:r>
              <a:rPr lang="tr-TR" dirty="0" err="1"/>
              <a:t>match</a:t>
            </a:r>
            <a:r>
              <a:rPr lang="tr-TR" dirty="0"/>
              <a:t>.</a:t>
            </a:r>
          </a:p>
        </p:txBody>
      </p:sp>
      <p:pic>
        <p:nvPicPr>
          <p:cNvPr id="5" name="Resim 4" descr="metin, ekran görüntüsü, yazı tipi, sayı, numara içeren bir resim&#10;&#10;Açıklama otomatik olarak oluşturuldu">
            <a:extLst>
              <a:ext uri="{FF2B5EF4-FFF2-40B4-BE49-F238E27FC236}">
                <a16:creationId xmlns:a16="http://schemas.microsoft.com/office/drawing/2014/main" id="{39CA15D1-AF19-0514-1A79-C5E866F49698}"/>
              </a:ext>
            </a:extLst>
          </p:cNvPr>
          <p:cNvPicPr>
            <a:picLocks noChangeAspect="1"/>
          </p:cNvPicPr>
          <p:nvPr/>
        </p:nvPicPr>
        <p:blipFill>
          <a:blip r:embed="rId2"/>
          <a:stretch>
            <a:fillRect/>
          </a:stretch>
        </p:blipFill>
        <p:spPr>
          <a:xfrm>
            <a:off x="5279472" y="968839"/>
            <a:ext cx="5995465" cy="4946582"/>
          </a:xfrm>
          <a:prstGeom prst="rect">
            <a:avLst/>
          </a:prstGeom>
        </p:spPr>
      </p:pic>
    </p:spTree>
    <p:extLst>
      <p:ext uri="{BB962C8B-B14F-4D97-AF65-F5344CB8AC3E}">
        <p14:creationId xmlns:p14="http://schemas.microsoft.com/office/powerpoint/2010/main" val="2815038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5594A3-CA68-1ACE-2602-CC954C070FEF}"/>
              </a:ext>
            </a:extLst>
          </p:cNvPr>
          <p:cNvSpPr>
            <a:spLocks noGrp="1"/>
          </p:cNvSpPr>
          <p:nvPr>
            <p:ph type="title"/>
          </p:nvPr>
        </p:nvSpPr>
        <p:spPr>
          <a:xfrm>
            <a:off x="1263555" y="181969"/>
            <a:ext cx="9459864" cy="708680"/>
          </a:xfrm>
        </p:spPr>
        <p:txBody>
          <a:bodyPr anchor="t">
            <a:normAutofit/>
          </a:bodyPr>
          <a:lstStyle/>
          <a:p>
            <a:r>
              <a:rPr lang="tr-TR" sz="3700" dirty="0" err="1"/>
              <a:t>ArtIFICIAL</a:t>
            </a:r>
            <a:r>
              <a:rPr lang="tr-TR" sz="3700" dirty="0"/>
              <a:t> NEURAL NETWORK</a:t>
            </a:r>
          </a:p>
        </p:txBody>
      </p:sp>
      <p:pic>
        <p:nvPicPr>
          <p:cNvPr id="3" name="Resim 2">
            <a:extLst>
              <a:ext uri="{FF2B5EF4-FFF2-40B4-BE49-F238E27FC236}">
                <a16:creationId xmlns:a16="http://schemas.microsoft.com/office/drawing/2014/main" id="{2F1279F8-0ED7-4686-A716-F506516471BE}"/>
              </a:ext>
            </a:extLst>
          </p:cNvPr>
          <p:cNvPicPr>
            <a:picLocks noChangeAspect="1"/>
          </p:cNvPicPr>
          <p:nvPr/>
        </p:nvPicPr>
        <p:blipFill>
          <a:blip r:embed="rId2"/>
          <a:stretch>
            <a:fillRect/>
          </a:stretch>
        </p:blipFill>
        <p:spPr>
          <a:xfrm>
            <a:off x="1065391" y="1611826"/>
            <a:ext cx="5382909" cy="3886753"/>
          </a:xfrm>
          <a:prstGeom prst="rect">
            <a:avLst/>
          </a:prstGeom>
        </p:spPr>
      </p:pic>
      <p:pic>
        <p:nvPicPr>
          <p:cNvPr id="4" name="Resim 3">
            <a:extLst>
              <a:ext uri="{FF2B5EF4-FFF2-40B4-BE49-F238E27FC236}">
                <a16:creationId xmlns:a16="http://schemas.microsoft.com/office/drawing/2014/main" id="{A27E34BC-5391-7DF6-EA88-5A32649E013F}"/>
              </a:ext>
            </a:extLst>
          </p:cNvPr>
          <p:cNvPicPr>
            <a:picLocks noChangeAspect="1"/>
          </p:cNvPicPr>
          <p:nvPr/>
        </p:nvPicPr>
        <p:blipFill>
          <a:blip r:embed="rId3"/>
          <a:stretch>
            <a:fillRect/>
          </a:stretch>
        </p:blipFill>
        <p:spPr>
          <a:xfrm>
            <a:off x="6970813" y="1812554"/>
            <a:ext cx="4282749" cy="1616446"/>
          </a:xfrm>
          <a:prstGeom prst="rect">
            <a:avLst/>
          </a:prstGeom>
        </p:spPr>
      </p:pic>
    </p:spTree>
    <p:extLst>
      <p:ext uri="{BB962C8B-B14F-4D97-AF65-F5344CB8AC3E}">
        <p14:creationId xmlns:p14="http://schemas.microsoft.com/office/powerpoint/2010/main" val="569111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5594A3-CA68-1ACE-2602-CC954C070FEF}"/>
              </a:ext>
            </a:extLst>
          </p:cNvPr>
          <p:cNvSpPr>
            <a:spLocks noGrp="1"/>
          </p:cNvSpPr>
          <p:nvPr>
            <p:ph type="title"/>
          </p:nvPr>
        </p:nvSpPr>
        <p:spPr>
          <a:xfrm>
            <a:off x="1263555" y="181969"/>
            <a:ext cx="9459864" cy="708680"/>
          </a:xfrm>
        </p:spPr>
        <p:txBody>
          <a:bodyPr anchor="t">
            <a:normAutofit/>
          </a:bodyPr>
          <a:lstStyle/>
          <a:p>
            <a:r>
              <a:rPr lang="tr-TR" sz="3700" dirty="0" err="1"/>
              <a:t>Performance</a:t>
            </a:r>
            <a:r>
              <a:rPr lang="tr-TR" sz="3700" dirty="0"/>
              <a:t> </a:t>
            </a:r>
            <a:r>
              <a:rPr lang="tr-TR" sz="3700" dirty="0" err="1"/>
              <a:t>ComparIson</a:t>
            </a:r>
            <a:endParaRPr lang="tr-TR" sz="3700" dirty="0"/>
          </a:p>
        </p:txBody>
      </p:sp>
      <p:pic>
        <p:nvPicPr>
          <p:cNvPr id="5" name="Resim 4">
            <a:extLst>
              <a:ext uri="{FF2B5EF4-FFF2-40B4-BE49-F238E27FC236}">
                <a16:creationId xmlns:a16="http://schemas.microsoft.com/office/drawing/2014/main" id="{014A3A52-DE8E-7CE3-0A92-5B3FC6DD3671}"/>
              </a:ext>
            </a:extLst>
          </p:cNvPr>
          <p:cNvPicPr>
            <a:picLocks noChangeAspect="1"/>
          </p:cNvPicPr>
          <p:nvPr/>
        </p:nvPicPr>
        <p:blipFill>
          <a:blip r:embed="rId2"/>
          <a:stretch>
            <a:fillRect/>
          </a:stretch>
        </p:blipFill>
        <p:spPr>
          <a:xfrm>
            <a:off x="1585288" y="3238073"/>
            <a:ext cx="9595706" cy="2095904"/>
          </a:xfrm>
          <a:prstGeom prst="rect">
            <a:avLst/>
          </a:prstGeom>
        </p:spPr>
      </p:pic>
      <p:sp>
        <p:nvSpPr>
          <p:cNvPr id="7" name="Metin kutusu 6">
            <a:extLst>
              <a:ext uri="{FF2B5EF4-FFF2-40B4-BE49-F238E27FC236}">
                <a16:creationId xmlns:a16="http://schemas.microsoft.com/office/drawing/2014/main" id="{80078B79-0C0A-C29A-3BCF-FF71E69CB298}"/>
              </a:ext>
            </a:extLst>
          </p:cNvPr>
          <p:cNvSpPr txBox="1"/>
          <p:nvPr/>
        </p:nvSpPr>
        <p:spPr>
          <a:xfrm>
            <a:off x="1448790" y="1258784"/>
            <a:ext cx="10165278" cy="1200329"/>
          </a:xfrm>
          <a:prstGeom prst="rect">
            <a:avLst/>
          </a:prstGeom>
          <a:noFill/>
        </p:spPr>
        <p:txBody>
          <a:bodyPr wrap="square" rtlCol="0">
            <a:spAutoFit/>
          </a:bodyPr>
          <a:lstStyle/>
          <a:p>
            <a:pPr marL="285750" indent="-285750">
              <a:buFont typeface="Arial" panose="020B0604020202020204" pitchFamily="34" charset="0"/>
              <a:buChar char="•"/>
            </a:pPr>
            <a:r>
              <a:rPr lang="tr-TR" dirty="0"/>
              <a:t>SVM is </a:t>
            </a:r>
            <a:r>
              <a:rPr lang="tr-TR" dirty="0" err="1"/>
              <a:t>the</a:t>
            </a:r>
            <a:r>
              <a:rPr lang="tr-TR" dirty="0"/>
              <a:t> </a:t>
            </a:r>
            <a:r>
              <a:rPr lang="tr-TR" dirty="0" err="1"/>
              <a:t>best</a:t>
            </a:r>
            <a:r>
              <a:rPr lang="tr-TR" dirty="0"/>
              <a:t> model </a:t>
            </a:r>
            <a:r>
              <a:rPr lang="tr-TR" dirty="0" err="1"/>
              <a:t>for</a:t>
            </a:r>
            <a:r>
              <a:rPr lang="tr-TR" dirty="0"/>
              <a:t> </a:t>
            </a:r>
            <a:r>
              <a:rPr lang="tr-TR" dirty="0" err="1"/>
              <a:t>predict</a:t>
            </a:r>
            <a:r>
              <a:rPr lang="tr-TR" dirty="0"/>
              <a:t> </a:t>
            </a:r>
            <a:r>
              <a:rPr lang="tr-TR" dirty="0" err="1"/>
              <a:t>the</a:t>
            </a:r>
            <a:r>
              <a:rPr lang="tr-TR" dirty="0"/>
              <a:t> </a:t>
            </a:r>
            <a:r>
              <a:rPr lang="tr-TR" dirty="0" err="1"/>
              <a:t>result</a:t>
            </a:r>
            <a:r>
              <a:rPr lang="tr-TR" dirty="0"/>
              <a:t> </a:t>
            </a:r>
            <a:r>
              <a:rPr lang="tr-TR" dirty="0" err="1"/>
              <a:t>according</a:t>
            </a:r>
            <a:r>
              <a:rPr lang="tr-TR" dirty="0"/>
              <a:t> </a:t>
            </a:r>
            <a:r>
              <a:rPr lang="tr-TR" dirty="0" err="1"/>
              <a:t>to</a:t>
            </a:r>
            <a:r>
              <a:rPr lang="tr-TR" dirty="0"/>
              <a:t> </a:t>
            </a:r>
            <a:r>
              <a:rPr lang="tr-TR" dirty="0" err="1"/>
              <a:t>accuracy</a:t>
            </a:r>
            <a:r>
              <a:rPr lang="tr-TR" dirty="0"/>
              <a:t>. </a:t>
            </a:r>
            <a:r>
              <a:rPr lang="tr-TR" dirty="0" err="1"/>
              <a:t>However</a:t>
            </a:r>
            <a:r>
              <a:rPr lang="tr-TR" dirty="0"/>
              <a:t>, </a:t>
            </a:r>
            <a:r>
              <a:rPr lang="tr-TR" dirty="0" err="1"/>
              <a:t>all</a:t>
            </a:r>
            <a:r>
              <a:rPr lang="tr-TR" dirty="0"/>
              <a:t> </a:t>
            </a:r>
            <a:r>
              <a:rPr lang="tr-TR" dirty="0" err="1"/>
              <a:t>models</a:t>
            </a:r>
            <a:r>
              <a:rPr lang="tr-TR" dirty="0"/>
              <a:t> </a:t>
            </a:r>
            <a:r>
              <a:rPr lang="tr-TR" dirty="0" err="1"/>
              <a:t>working</a:t>
            </a:r>
            <a:r>
              <a:rPr lang="tr-TR" dirty="0"/>
              <a:t> </a:t>
            </a:r>
            <a:r>
              <a:rPr lang="tr-TR" dirty="0" err="1"/>
              <a:t>well</a:t>
            </a:r>
            <a:r>
              <a:rPr lang="tr-TR" dirty="0"/>
              <a:t> </a:t>
            </a:r>
            <a:r>
              <a:rPr lang="tr-TR" dirty="0" err="1"/>
              <a:t>and</a:t>
            </a:r>
            <a:r>
              <a:rPr lang="tr-TR" dirty="0"/>
              <a:t> </a:t>
            </a:r>
            <a:r>
              <a:rPr lang="tr-TR" dirty="0" err="1"/>
              <a:t>close</a:t>
            </a:r>
            <a:r>
              <a:rPr lang="tr-TR" dirty="0"/>
              <a:t> </a:t>
            </a:r>
            <a:r>
              <a:rPr lang="tr-TR" dirty="0" err="1"/>
              <a:t>to</a:t>
            </a:r>
            <a:r>
              <a:rPr lang="tr-TR" dirty="0"/>
              <a:t> </a:t>
            </a:r>
            <a:r>
              <a:rPr lang="tr-TR" dirty="0" err="1"/>
              <a:t>eachother</a:t>
            </a:r>
            <a:r>
              <a:rPr lang="tr-TR" dirty="0"/>
              <a:t>.</a:t>
            </a:r>
          </a:p>
          <a:p>
            <a:pPr marL="285750" indent="-285750">
              <a:buFont typeface="Arial" panose="020B0604020202020204" pitchFamily="34" charset="0"/>
              <a:buChar char="•"/>
            </a:pPr>
            <a:r>
              <a:rPr lang="tr-TR" dirty="0" err="1"/>
              <a:t>For</a:t>
            </a:r>
            <a:r>
              <a:rPr lang="tr-TR" dirty="0"/>
              <a:t> </a:t>
            </a:r>
            <a:r>
              <a:rPr lang="tr-TR" dirty="0" err="1"/>
              <a:t>all</a:t>
            </a:r>
            <a:r>
              <a:rPr lang="tr-TR" dirty="0"/>
              <a:t> </a:t>
            </a:r>
            <a:r>
              <a:rPr lang="tr-TR" dirty="0" err="1"/>
              <a:t>models</a:t>
            </a:r>
            <a:r>
              <a:rPr lang="tr-TR" dirty="0"/>
              <a:t> </a:t>
            </a:r>
            <a:r>
              <a:rPr lang="tr-TR" dirty="0" err="1"/>
              <a:t>indicate</a:t>
            </a:r>
            <a:r>
              <a:rPr lang="tr-TR" dirty="0"/>
              <a:t> </a:t>
            </a:r>
            <a:r>
              <a:rPr lang="tr-TR" dirty="0" err="1"/>
              <a:t>that</a:t>
            </a:r>
            <a:r>
              <a:rPr lang="tr-TR" dirty="0"/>
              <a:t> FSW </a:t>
            </a:r>
            <a:r>
              <a:rPr lang="tr-TR" dirty="0" err="1"/>
              <a:t>and</a:t>
            </a:r>
            <a:r>
              <a:rPr lang="tr-TR" dirty="0"/>
              <a:t> BPC </a:t>
            </a:r>
            <a:r>
              <a:rPr lang="tr-TR" dirty="0" err="1"/>
              <a:t>are</a:t>
            </a:r>
            <a:r>
              <a:rPr lang="tr-TR" dirty="0"/>
              <a:t> </a:t>
            </a:r>
            <a:r>
              <a:rPr lang="tr-TR" dirty="0" err="1"/>
              <a:t>the</a:t>
            </a:r>
            <a:r>
              <a:rPr lang="tr-TR" dirty="0"/>
              <a:t> </a:t>
            </a:r>
            <a:r>
              <a:rPr lang="tr-TR" dirty="0" err="1"/>
              <a:t>most</a:t>
            </a:r>
            <a:r>
              <a:rPr lang="tr-TR" dirty="0"/>
              <a:t> </a:t>
            </a:r>
            <a:r>
              <a:rPr lang="tr-TR" dirty="0" err="1"/>
              <a:t>important</a:t>
            </a:r>
            <a:r>
              <a:rPr lang="tr-TR" dirty="0"/>
              <a:t> </a:t>
            </a:r>
            <a:r>
              <a:rPr lang="tr-TR" dirty="0" err="1"/>
              <a:t>variable</a:t>
            </a:r>
            <a:r>
              <a:rPr lang="tr-TR" dirty="0"/>
              <a:t>. </a:t>
            </a:r>
            <a:r>
              <a:rPr lang="tr-TR" dirty="0" err="1"/>
              <a:t>Therefore</a:t>
            </a:r>
            <a:r>
              <a:rPr lang="tr-TR" dirty="0"/>
              <a:t>, </a:t>
            </a:r>
            <a:r>
              <a:rPr lang="tr-TR" dirty="0" err="1"/>
              <a:t>Players</a:t>
            </a:r>
            <a:r>
              <a:rPr lang="tr-TR" dirty="0"/>
              <a:t> </a:t>
            </a:r>
            <a:r>
              <a:rPr lang="tr-TR" dirty="0" err="1"/>
              <a:t>should</a:t>
            </a:r>
            <a:r>
              <a:rPr lang="tr-TR" dirty="0"/>
              <a:t> </a:t>
            </a:r>
            <a:r>
              <a:rPr lang="tr-TR" dirty="0" err="1"/>
              <a:t>practice</a:t>
            </a:r>
            <a:r>
              <a:rPr lang="tr-TR" dirty="0"/>
              <a:t> </a:t>
            </a:r>
            <a:r>
              <a:rPr lang="tr-TR" dirty="0" err="1"/>
              <a:t>to</a:t>
            </a:r>
            <a:r>
              <a:rPr lang="tr-TR" dirty="0"/>
              <a:t> </a:t>
            </a:r>
            <a:r>
              <a:rPr lang="tr-TR" dirty="0" err="1"/>
              <a:t>shoot</a:t>
            </a:r>
            <a:r>
              <a:rPr lang="tr-TR" dirty="0"/>
              <a:t> </a:t>
            </a:r>
            <a:r>
              <a:rPr lang="tr-TR" dirty="0" err="1"/>
              <a:t>well</a:t>
            </a:r>
            <a:r>
              <a:rPr lang="tr-TR" dirty="0"/>
              <a:t> </a:t>
            </a:r>
            <a:r>
              <a:rPr lang="tr-TR" dirty="0" err="1"/>
              <a:t>services</a:t>
            </a:r>
            <a:r>
              <a:rPr lang="tr-TR" dirty="0"/>
              <a:t> </a:t>
            </a:r>
            <a:r>
              <a:rPr lang="tr-TR" dirty="0" err="1"/>
              <a:t>and</a:t>
            </a:r>
            <a:r>
              <a:rPr lang="tr-TR" dirty="0"/>
              <a:t> </a:t>
            </a:r>
            <a:r>
              <a:rPr lang="tr-TR" dirty="0" err="1"/>
              <a:t>try</a:t>
            </a:r>
            <a:r>
              <a:rPr lang="tr-TR" dirty="0"/>
              <a:t> </a:t>
            </a:r>
            <a:r>
              <a:rPr lang="tr-TR" dirty="0" err="1"/>
              <a:t>to</a:t>
            </a:r>
            <a:r>
              <a:rPr lang="tr-TR" dirty="0"/>
              <a:t> </a:t>
            </a:r>
            <a:r>
              <a:rPr lang="tr-TR" dirty="0" err="1"/>
              <a:t>return</a:t>
            </a:r>
            <a:r>
              <a:rPr lang="tr-TR" dirty="0"/>
              <a:t> </a:t>
            </a:r>
            <a:r>
              <a:rPr lang="tr-TR" dirty="0" err="1"/>
              <a:t>oppenent</a:t>
            </a:r>
            <a:r>
              <a:rPr lang="tr-TR" dirty="0"/>
              <a:t> </a:t>
            </a:r>
            <a:r>
              <a:rPr lang="tr-TR" dirty="0" err="1"/>
              <a:t>services</a:t>
            </a:r>
            <a:r>
              <a:rPr lang="tr-TR" dirty="0"/>
              <a:t> </a:t>
            </a:r>
            <a:r>
              <a:rPr lang="tr-TR" dirty="0" err="1"/>
              <a:t>effectively</a:t>
            </a:r>
            <a:r>
              <a:rPr lang="tr-TR" dirty="0"/>
              <a:t>.</a:t>
            </a:r>
          </a:p>
        </p:txBody>
      </p:sp>
    </p:spTree>
    <p:extLst>
      <p:ext uri="{BB962C8B-B14F-4D97-AF65-F5344CB8AC3E}">
        <p14:creationId xmlns:p14="http://schemas.microsoft.com/office/powerpoint/2010/main" val="539475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5156DA-2D54-BA62-BCA9-D391CD8057B1}"/>
              </a:ext>
            </a:extLst>
          </p:cNvPr>
          <p:cNvSpPr>
            <a:spLocks noGrp="1"/>
          </p:cNvSpPr>
          <p:nvPr>
            <p:ph type="title"/>
          </p:nvPr>
        </p:nvSpPr>
        <p:spPr>
          <a:xfrm>
            <a:off x="1251679" y="645107"/>
            <a:ext cx="3384329" cy="812990"/>
          </a:xfrm>
        </p:spPr>
        <p:txBody>
          <a:bodyPr anchor="t">
            <a:normAutofit/>
          </a:bodyPr>
          <a:lstStyle/>
          <a:p>
            <a:r>
              <a:rPr lang="tr-TR" sz="4000" dirty="0" err="1"/>
              <a:t>VarIables</a:t>
            </a:r>
            <a:endParaRPr lang="tr-TR" sz="4000" dirty="0"/>
          </a:p>
        </p:txBody>
      </p:sp>
      <p:sp>
        <p:nvSpPr>
          <p:cNvPr id="3" name="İçerik Yer Tutucusu 2">
            <a:extLst>
              <a:ext uri="{FF2B5EF4-FFF2-40B4-BE49-F238E27FC236}">
                <a16:creationId xmlns:a16="http://schemas.microsoft.com/office/drawing/2014/main" id="{5F0A82F9-34A1-A082-4027-AF1857ECA9A0}"/>
              </a:ext>
            </a:extLst>
          </p:cNvPr>
          <p:cNvSpPr>
            <a:spLocks noGrp="1"/>
          </p:cNvSpPr>
          <p:nvPr>
            <p:ph idx="1"/>
          </p:nvPr>
        </p:nvSpPr>
        <p:spPr>
          <a:xfrm>
            <a:off x="1251679" y="1458097"/>
            <a:ext cx="3384330" cy="4768748"/>
          </a:xfrm>
        </p:spPr>
        <p:txBody>
          <a:bodyPr>
            <a:normAutofit/>
          </a:bodyPr>
          <a:lstStyle/>
          <a:p>
            <a:r>
              <a:rPr lang="tr-TR" dirty="0" err="1"/>
              <a:t>There</a:t>
            </a:r>
            <a:r>
              <a:rPr lang="tr-TR" dirty="0"/>
              <a:t> is 44 </a:t>
            </a:r>
            <a:r>
              <a:rPr lang="tr-TR" dirty="0" err="1"/>
              <a:t>variables</a:t>
            </a:r>
            <a:r>
              <a:rPr lang="tr-TR" dirty="0"/>
              <a:t> </a:t>
            </a:r>
            <a:r>
              <a:rPr lang="tr-TR" dirty="0" err="1"/>
              <a:t>and</a:t>
            </a:r>
            <a:r>
              <a:rPr lang="tr-TR" dirty="0"/>
              <a:t> </a:t>
            </a:r>
            <a:r>
              <a:rPr lang="tr-TR" dirty="0" err="1"/>
              <a:t>our</a:t>
            </a:r>
            <a:r>
              <a:rPr lang="tr-TR" dirty="0"/>
              <a:t> </a:t>
            </a:r>
            <a:r>
              <a:rPr lang="tr-TR" dirty="0" err="1"/>
              <a:t>dependent</a:t>
            </a:r>
            <a:r>
              <a:rPr lang="tr-TR" dirty="0"/>
              <a:t> </a:t>
            </a:r>
            <a:r>
              <a:rPr lang="tr-TR" dirty="0" err="1"/>
              <a:t>variable</a:t>
            </a:r>
            <a:r>
              <a:rPr lang="tr-TR" dirty="0"/>
              <a:t> is ‘</a:t>
            </a:r>
            <a:r>
              <a:rPr lang="tr-TR" dirty="0" err="1"/>
              <a:t>Result</a:t>
            </a:r>
            <a:r>
              <a:rPr lang="tr-TR" dirty="0"/>
              <a:t>’</a:t>
            </a:r>
          </a:p>
          <a:p>
            <a:r>
              <a:rPr lang="tr-TR" dirty="0"/>
              <a:t>Data </a:t>
            </a:r>
            <a:r>
              <a:rPr lang="tr-TR" dirty="0" err="1"/>
              <a:t>formed</a:t>
            </a:r>
            <a:r>
              <a:rPr lang="tr-TR" dirty="0"/>
              <a:t> </a:t>
            </a:r>
            <a:r>
              <a:rPr lang="tr-TR" dirty="0" err="1"/>
              <a:t>by</a:t>
            </a:r>
            <a:r>
              <a:rPr lang="tr-TR" dirty="0"/>
              <a:t> 943 </a:t>
            </a:r>
            <a:r>
              <a:rPr lang="tr-TR" dirty="0" err="1"/>
              <a:t>rows</a:t>
            </a:r>
            <a:r>
              <a:rPr lang="tr-TR" dirty="0"/>
              <a:t>.</a:t>
            </a:r>
          </a:p>
        </p:txBody>
      </p:sp>
      <p:pic>
        <p:nvPicPr>
          <p:cNvPr id="4" name="Resim 3" descr="metin, yazı tipi, menü, sayı, numara içeren bir resim&#10;&#10;Açıklama otomatik olarak oluşturuldu">
            <a:extLst>
              <a:ext uri="{FF2B5EF4-FFF2-40B4-BE49-F238E27FC236}">
                <a16:creationId xmlns:a16="http://schemas.microsoft.com/office/drawing/2014/main" id="{429AEE60-124A-F578-E432-8282284D3298}"/>
              </a:ext>
            </a:extLst>
          </p:cNvPr>
          <p:cNvPicPr>
            <a:picLocks noChangeAspect="1"/>
          </p:cNvPicPr>
          <p:nvPr/>
        </p:nvPicPr>
        <p:blipFill rotWithShape="1">
          <a:blip r:embed="rId2"/>
          <a:srcRect l="1253" r="5771" b="-1"/>
          <a:stretch/>
        </p:blipFill>
        <p:spPr>
          <a:xfrm>
            <a:off x="4778815" y="241096"/>
            <a:ext cx="6833323" cy="6375807"/>
          </a:xfrm>
          <a:prstGeom prst="rect">
            <a:avLst/>
          </a:prstGeom>
        </p:spPr>
      </p:pic>
    </p:spTree>
    <p:extLst>
      <p:ext uri="{BB962C8B-B14F-4D97-AF65-F5344CB8AC3E}">
        <p14:creationId xmlns:p14="http://schemas.microsoft.com/office/powerpoint/2010/main" val="1978616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6A643F8-104C-0A10-CBD2-D58418616B9A}"/>
              </a:ext>
            </a:extLst>
          </p:cNvPr>
          <p:cNvSpPr>
            <a:spLocks noGrp="1"/>
          </p:cNvSpPr>
          <p:nvPr>
            <p:ph type="title"/>
          </p:nvPr>
        </p:nvSpPr>
        <p:spPr/>
        <p:txBody>
          <a:bodyPr/>
          <a:lstStyle/>
          <a:p>
            <a:r>
              <a:rPr lang="tr-TR" dirty="0"/>
              <a:t>REGRESSION</a:t>
            </a:r>
          </a:p>
        </p:txBody>
      </p:sp>
      <p:sp>
        <p:nvSpPr>
          <p:cNvPr id="3" name="İçerik Yer Tutucusu 2">
            <a:extLst>
              <a:ext uri="{FF2B5EF4-FFF2-40B4-BE49-F238E27FC236}">
                <a16:creationId xmlns:a16="http://schemas.microsoft.com/office/drawing/2014/main" id="{562BFE5E-3EB5-CA1C-DA75-74F38F5666F9}"/>
              </a:ext>
            </a:extLst>
          </p:cNvPr>
          <p:cNvSpPr>
            <a:spLocks noGrp="1"/>
          </p:cNvSpPr>
          <p:nvPr>
            <p:ph idx="1"/>
          </p:nvPr>
        </p:nvSpPr>
        <p:spPr>
          <a:xfrm>
            <a:off x="1251678" y="1632204"/>
            <a:ext cx="10178322" cy="3593591"/>
          </a:xfrm>
        </p:spPr>
        <p:txBody>
          <a:bodyPr>
            <a:normAutofit/>
          </a:bodyPr>
          <a:lstStyle/>
          <a:p>
            <a:r>
              <a:rPr lang="tr-TR" dirty="0" err="1"/>
              <a:t>Regression</a:t>
            </a:r>
            <a:r>
              <a:rPr lang="tr-TR" dirty="0"/>
              <a:t> </a:t>
            </a:r>
            <a:r>
              <a:rPr lang="tr-TR" dirty="0" err="1"/>
              <a:t>modeling</a:t>
            </a:r>
            <a:r>
              <a:rPr lang="tr-TR" dirty="0"/>
              <a:t> is </a:t>
            </a:r>
            <a:r>
              <a:rPr lang="tr-TR" dirty="0" err="1"/>
              <a:t>applied</a:t>
            </a:r>
            <a:r>
              <a:rPr lang="tr-TR" dirty="0"/>
              <a:t> </a:t>
            </a:r>
            <a:r>
              <a:rPr lang="tr-TR" dirty="0" err="1"/>
              <a:t>To</a:t>
            </a:r>
            <a:r>
              <a:rPr lang="tr-TR" dirty="0"/>
              <a:t> </a:t>
            </a:r>
            <a:r>
              <a:rPr lang="tr-TR" dirty="0" err="1"/>
              <a:t>predict</a:t>
            </a:r>
            <a:r>
              <a:rPr lang="tr-TR" dirty="0"/>
              <a:t> total </a:t>
            </a:r>
            <a:r>
              <a:rPr lang="tr-TR" dirty="0" err="1"/>
              <a:t>points</a:t>
            </a:r>
            <a:r>
              <a:rPr lang="tr-TR" dirty="0"/>
              <a:t> </a:t>
            </a:r>
            <a:r>
              <a:rPr lang="tr-TR" dirty="0" err="1"/>
              <a:t>win</a:t>
            </a:r>
            <a:r>
              <a:rPr lang="tr-TR" dirty="0"/>
              <a:t> </a:t>
            </a:r>
            <a:r>
              <a:rPr lang="tr-TR" dirty="0" err="1"/>
              <a:t>per</a:t>
            </a:r>
            <a:r>
              <a:rPr lang="tr-TR" dirty="0"/>
              <a:t> </a:t>
            </a:r>
            <a:r>
              <a:rPr lang="tr-TR" dirty="0" err="1"/>
              <a:t>game</a:t>
            </a:r>
            <a:r>
              <a:rPr lang="tr-TR" dirty="0"/>
              <a:t>(TPW).</a:t>
            </a:r>
          </a:p>
          <a:p>
            <a:r>
              <a:rPr lang="tr-TR" dirty="0" err="1"/>
              <a:t>Before</a:t>
            </a:r>
            <a:r>
              <a:rPr lang="tr-TR" dirty="0"/>
              <a:t> </a:t>
            </a:r>
            <a:r>
              <a:rPr lang="tr-TR" dirty="0" err="1"/>
              <a:t>modelling</a:t>
            </a:r>
            <a:r>
              <a:rPr lang="tr-TR" dirty="0"/>
              <a:t>, Train </a:t>
            </a:r>
            <a:r>
              <a:rPr lang="tr-TR" dirty="0" err="1"/>
              <a:t>and</a:t>
            </a:r>
            <a:r>
              <a:rPr lang="tr-TR" dirty="0"/>
              <a:t> test data </a:t>
            </a:r>
            <a:r>
              <a:rPr lang="tr-TR" dirty="0" err="1"/>
              <a:t>created</a:t>
            </a:r>
            <a:r>
              <a:rPr lang="tr-TR" dirty="0"/>
              <a:t> as %80 </a:t>
            </a:r>
            <a:r>
              <a:rPr lang="tr-TR" dirty="0" err="1"/>
              <a:t>train</a:t>
            </a:r>
            <a:r>
              <a:rPr lang="tr-TR" dirty="0"/>
              <a:t> </a:t>
            </a:r>
            <a:r>
              <a:rPr lang="tr-TR" dirty="0" err="1"/>
              <a:t>and</a:t>
            </a:r>
            <a:r>
              <a:rPr lang="tr-TR" dirty="0"/>
              <a:t> %20 test data </a:t>
            </a:r>
            <a:r>
              <a:rPr lang="tr-TR" dirty="0" err="1"/>
              <a:t>by</a:t>
            </a:r>
            <a:r>
              <a:rPr lang="tr-TR" dirty="0"/>
              <a:t> </a:t>
            </a:r>
            <a:r>
              <a:rPr lang="tr-TR" dirty="0" err="1"/>
              <a:t>stratification</a:t>
            </a:r>
            <a:r>
              <a:rPr lang="tr-TR" dirty="0"/>
              <a:t> </a:t>
            </a:r>
            <a:r>
              <a:rPr lang="tr-TR" dirty="0" err="1"/>
              <a:t>for</a:t>
            </a:r>
            <a:r>
              <a:rPr lang="tr-TR" dirty="0"/>
              <a:t> </a:t>
            </a:r>
            <a:r>
              <a:rPr lang="tr-TR" dirty="0" err="1"/>
              <a:t>result</a:t>
            </a:r>
            <a:r>
              <a:rPr lang="tr-TR" dirty="0"/>
              <a:t>.</a:t>
            </a:r>
          </a:p>
          <a:p>
            <a:r>
              <a:rPr lang="tr-TR" dirty="0"/>
              <a:t>Test </a:t>
            </a:r>
            <a:r>
              <a:rPr lang="tr-TR" dirty="0" err="1"/>
              <a:t>and</a:t>
            </a:r>
            <a:r>
              <a:rPr lang="tr-TR" dirty="0"/>
              <a:t> </a:t>
            </a:r>
            <a:r>
              <a:rPr lang="tr-TR" dirty="0" err="1"/>
              <a:t>train</a:t>
            </a:r>
            <a:r>
              <a:rPr lang="tr-TR" dirty="0"/>
              <a:t> </a:t>
            </a:r>
            <a:r>
              <a:rPr lang="tr-TR" dirty="0" err="1"/>
              <a:t>sets</a:t>
            </a:r>
            <a:r>
              <a:rPr lang="tr-TR" dirty="0"/>
              <a:t> </a:t>
            </a:r>
            <a:r>
              <a:rPr lang="tr-TR" dirty="0" err="1"/>
              <a:t>are</a:t>
            </a:r>
            <a:r>
              <a:rPr lang="tr-TR" dirty="0"/>
              <a:t> </a:t>
            </a:r>
            <a:r>
              <a:rPr lang="tr-TR" dirty="0" err="1"/>
              <a:t>scaled</a:t>
            </a:r>
            <a:r>
              <a:rPr lang="tr-TR" dirty="0"/>
              <a:t> </a:t>
            </a:r>
            <a:r>
              <a:rPr lang="tr-TR" dirty="0" err="1"/>
              <a:t>after</a:t>
            </a:r>
            <a:r>
              <a:rPr lang="tr-TR" dirty="0"/>
              <a:t> </a:t>
            </a:r>
            <a:r>
              <a:rPr lang="tr-TR" dirty="0" err="1"/>
              <a:t>splitting</a:t>
            </a:r>
            <a:r>
              <a:rPr lang="tr-TR" dirty="0"/>
              <a:t>, </a:t>
            </a:r>
            <a:r>
              <a:rPr lang="tr-TR" dirty="0" err="1"/>
              <a:t>because</a:t>
            </a:r>
            <a:r>
              <a:rPr lang="tr-TR" dirty="0"/>
              <a:t>, test </a:t>
            </a:r>
            <a:r>
              <a:rPr lang="tr-TR" dirty="0" err="1"/>
              <a:t>observations</a:t>
            </a:r>
            <a:r>
              <a:rPr lang="tr-TR" dirty="0"/>
              <a:t> </a:t>
            </a:r>
            <a:r>
              <a:rPr lang="tr-TR" dirty="0" err="1"/>
              <a:t>should</a:t>
            </a:r>
            <a:r>
              <a:rPr lang="tr-TR" dirty="0"/>
              <a:t> not be </a:t>
            </a:r>
            <a:r>
              <a:rPr lang="tr-TR" dirty="0" err="1"/>
              <a:t>effect</a:t>
            </a:r>
            <a:r>
              <a:rPr lang="tr-TR" dirty="0"/>
              <a:t> </a:t>
            </a:r>
            <a:r>
              <a:rPr lang="tr-TR" dirty="0" err="1"/>
              <a:t>anything</a:t>
            </a:r>
            <a:r>
              <a:rPr lang="tr-TR" dirty="0"/>
              <a:t> on </a:t>
            </a:r>
            <a:r>
              <a:rPr lang="tr-TR" dirty="0" err="1"/>
              <a:t>the</a:t>
            </a:r>
            <a:r>
              <a:rPr lang="tr-TR" dirty="0"/>
              <a:t> </a:t>
            </a:r>
            <a:r>
              <a:rPr lang="tr-TR" dirty="0" err="1"/>
              <a:t>train</a:t>
            </a:r>
            <a:r>
              <a:rPr lang="tr-TR" dirty="0"/>
              <a:t> data set in </a:t>
            </a:r>
            <a:r>
              <a:rPr lang="tr-TR" dirty="0" err="1"/>
              <a:t>order</a:t>
            </a:r>
            <a:r>
              <a:rPr lang="tr-TR" dirty="0"/>
              <a:t> </a:t>
            </a:r>
            <a:r>
              <a:rPr lang="tr-TR" dirty="0" err="1"/>
              <a:t>to</a:t>
            </a:r>
            <a:r>
              <a:rPr lang="tr-TR" dirty="0"/>
              <a:t> </a:t>
            </a:r>
            <a:r>
              <a:rPr lang="tr-TR" dirty="0" err="1"/>
              <a:t>maintain</a:t>
            </a:r>
            <a:r>
              <a:rPr lang="tr-TR" dirty="0"/>
              <a:t> </a:t>
            </a:r>
            <a:r>
              <a:rPr lang="tr-TR" dirty="0" err="1"/>
              <a:t>integrity</a:t>
            </a:r>
            <a:r>
              <a:rPr lang="tr-TR" dirty="0"/>
              <a:t> of model </a:t>
            </a:r>
            <a:r>
              <a:rPr lang="tr-TR" dirty="0" err="1"/>
              <a:t>evaluation</a:t>
            </a:r>
            <a:r>
              <a:rPr lang="tr-TR" dirty="0"/>
              <a:t>. </a:t>
            </a:r>
          </a:p>
          <a:p>
            <a:r>
              <a:rPr lang="tr-TR" dirty="0"/>
              <a:t>10 k-</a:t>
            </a:r>
            <a:r>
              <a:rPr lang="tr-TR" dirty="0" err="1"/>
              <a:t>fold</a:t>
            </a:r>
            <a:r>
              <a:rPr lang="tr-TR" dirty="0"/>
              <a:t> </a:t>
            </a:r>
            <a:r>
              <a:rPr lang="tr-TR" dirty="0" err="1"/>
              <a:t>cross</a:t>
            </a:r>
            <a:r>
              <a:rPr lang="tr-TR" dirty="0"/>
              <a:t> </a:t>
            </a:r>
            <a:r>
              <a:rPr lang="tr-TR" dirty="0" err="1"/>
              <a:t>validation</a:t>
            </a:r>
            <a:r>
              <a:rPr lang="tr-TR" dirty="0"/>
              <a:t> </a:t>
            </a:r>
            <a:r>
              <a:rPr lang="tr-TR" dirty="0" err="1"/>
              <a:t>used</a:t>
            </a:r>
            <a:r>
              <a:rPr lang="tr-TR" dirty="0"/>
              <a:t> </a:t>
            </a:r>
            <a:r>
              <a:rPr lang="tr-TR" dirty="0" err="1"/>
              <a:t>for</a:t>
            </a:r>
            <a:r>
              <a:rPr lang="tr-TR" dirty="0"/>
              <a:t> </a:t>
            </a:r>
            <a:r>
              <a:rPr lang="tr-TR" dirty="0" err="1"/>
              <a:t>all</a:t>
            </a:r>
            <a:r>
              <a:rPr lang="tr-TR" dirty="0"/>
              <a:t> </a:t>
            </a:r>
            <a:r>
              <a:rPr lang="tr-TR" dirty="0" err="1"/>
              <a:t>models</a:t>
            </a:r>
            <a:r>
              <a:rPr lang="tr-TR" dirty="0"/>
              <a:t>.</a:t>
            </a:r>
          </a:p>
          <a:p>
            <a:r>
              <a:rPr lang="tr-TR" dirty="0" err="1"/>
              <a:t>Those</a:t>
            </a:r>
            <a:r>
              <a:rPr lang="tr-TR" dirty="0"/>
              <a:t> </a:t>
            </a:r>
            <a:r>
              <a:rPr lang="tr-TR" dirty="0" err="1"/>
              <a:t>models</a:t>
            </a:r>
            <a:r>
              <a:rPr lang="tr-TR" dirty="0"/>
              <a:t> </a:t>
            </a:r>
            <a:r>
              <a:rPr lang="tr-TR" dirty="0" err="1"/>
              <a:t>are</a:t>
            </a:r>
            <a:r>
              <a:rPr lang="tr-TR" dirty="0"/>
              <a:t> </a:t>
            </a:r>
            <a:r>
              <a:rPr lang="tr-TR" dirty="0" err="1"/>
              <a:t>created</a:t>
            </a:r>
            <a:r>
              <a:rPr lang="tr-TR" dirty="0"/>
              <a:t> ;</a:t>
            </a:r>
          </a:p>
          <a:p>
            <a:pPr lvl="1"/>
            <a:r>
              <a:rPr lang="tr-TR" dirty="0" err="1"/>
              <a:t>Linear</a:t>
            </a:r>
            <a:r>
              <a:rPr lang="tr-TR" dirty="0"/>
              <a:t> </a:t>
            </a:r>
            <a:r>
              <a:rPr lang="tr-TR" dirty="0" err="1"/>
              <a:t>Regression</a:t>
            </a:r>
            <a:endParaRPr lang="tr-TR" dirty="0"/>
          </a:p>
          <a:p>
            <a:pPr lvl="1"/>
            <a:r>
              <a:rPr lang="tr-TR" dirty="0" err="1"/>
              <a:t>Lasso</a:t>
            </a:r>
            <a:r>
              <a:rPr lang="tr-TR" dirty="0"/>
              <a:t> </a:t>
            </a:r>
            <a:r>
              <a:rPr lang="tr-TR" dirty="0" err="1"/>
              <a:t>and</a:t>
            </a:r>
            <a:r>
              <a:rPr lang="tr-TR" dirty="0"/>
              <a:t> </a:t>
            </a:r>
            <a:r>
              <a:rPr lang="tr-TR" dirty="0" err="1"/>
              <a:t>Ridge</a:t>
            </a:r>
            <a:endParaRPr lang="tr-TR" dirty="0"/>
          </a:p>
        </p:txBody>
      </p:sp>
      <p:pic>
        <p:nvPicPr>
          <p:cNvPr id="4" name="Resim 3">
            <a:extLst>
              <a:ext uri="{FF2B5EF4-FFF2-40B4-BE49-F238E27FC236}">
                <a16:creationId xmlns:a16="http://schemas.microsoft.com/office/drawing/2014/main" id="{A980694A-09FA-D837-5A21-BF83B6A0FD56}"/>
              </a:ext>
            </a:extLst>
          </p:cNvPr>
          <p:cNvPicPr>
            <a:picLocks noChangeAspect="1"/>
          </p:cNvPicPr>
          <p:nvPr/>
        </p:nvPicPr>
        <p:blipFill>
          <a:blip r:embed="rId2"/>
          <a:stretch>
            <a:fillRect/>
          </a:stretch>
        </p:blipFill>
        <p:spPr>
          <a:xfrm>
            <a:off x="2209800" y="5225795"/>
            <a:ext cx="7772400" cy="1492592"/>
          </a:xfrm>
          <a:prstGeom prst="rect">
            <a:avLst/>
          </a:prstGeom>
        </p:spPr>
      </p:pic>
    </p:spTree>
    <p:extLst>
      <p:ext uri="{BB962C8B-B14F-4D97-AF65-F5344CB8AC3E}">
        <p14:creationId xmlns:p14="http://schemas.microsoft.com/office/powerpoint/2010/main" val="618031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F71807-13C5-DD15-238E-6B69A1638A13}"/>
              </a:ext>
            </a:extLst>
          </p:cNvPr>
          <p:cNvSpPr>
            <a:spLocks noGrp="1"/>
          </p:cNvSpPr>
          <p:nvPr>
            <p:ph type="title"/>
          </p:nvPr>
        </p:nvSpPr>
        <p:spPr>
          <a:xfrm>
            <a:off x="1251678" y="382385"/>
            <a:ext cx="10178322" cy="840773"/>
          </a:xfrm>
        </p:spPr>
        <p:txBody>
          <a:bodyPr/>
          <a:lstStyle/>
          <a:p>
            <a:r>
              <a:rPr lang="tr-TR" dirty="0"/>
              <a:t>ASSUMPTION CHECK FOR LM</a:t>
            </a:r>
          </a:p>
        </p:txBody>
      </p:sp>
      <p:pic>
        <p:nvPicPr>
          <p:cNvPr id="4" name="Resim 3">
            <a:extLst>
              <a:ext uri="{FF2B5EF4-FFF2-40B4-BE49-F238E27FC236}">
                <a16:creationId xmlns:a16="http://schemas.microsoft.com/office/drawing/2014/main" id="{10CA61CE-4228-5D25-855E-C4427AD38ED6}"/>
              </a:ext>
            </a:extLst>
          </p:cNvPr>
          <p:cNvPicPr>
            <a:picLocks noChangeAspect="1"/>
          </p:cNvPicPr>
          <p:nvPr/>
        </p:nvPicPr>
        <p:blipFill>
          <a:blip r:embed="rId2"/>
          <a:stretch>
            <a:fillRect/>
          </a:stretch>
        </p:blipFill>
        <p:spPr>
          <a:xfrm>
            <a:off x="7501029" y="1446415"/>
            <a:ext cx="3127477" cy="5029200"/>
          </a:xfrm>
          <a:prstGeom prst="rect">
            <a:avLst/>
          </a:prstGeom>
        </p:spPr>
      </p:pic>
      <p:pic>
        <p:nvPicPr>
          <p:cNvPr id="5" name="Resim 4">
            <a:extLst>
              <a:ext uri="{FF2B5EF4-FFF2-40B4-BE49-F238E27FC236}">
                <a16:creationId xmlns:a16="http://schemas.microsoft.com/office/drawing/2014/main" id="{15644899-9749-3EED-F13E-F122E990E2C3}"/>
              </a:ext>
            </a:extLst>
          </p:cNvPr>
          <p:cNvPicPr>
            <a:picLocks noChangeAspect="1"/>
          </p:cNvPicPr>
          <p:nvPr/>
        </p:nvPicPr>
        <p:blipFill>
          <a:blip r:embed="rId3"/>
          <a:stretch>
            <a:fillRect/>
          </a:stretch>
        </p:blipFill>
        <p:spPr>
          <a:xfrm>
            <a:off x="1884299" y="2469036"/>
            <a:ext cx="4211728" cy="3820303"/>
          </a:xfrm>
          <a:prstGeom prst="rect">
            <a:avLst/>
          </a:prstGeom>
        </p:spPr>
      </p:pic>
      <p:sp>
        <p:nvSpPr>
          <p:cNvPr id="7" name="Metin kutusu 6">
            <a:extLst>
              <a:ext uri="{FF2B5EF4-FFF2-40B4-BE49-F238E27FC236}">
                <a16:creationId xmlns:a16="http://schemas.microsoft.com/office/drawing/2014/main" id="{7EF4C6B7-733E-F6CB-4319-375A86A044CE}"/>
              </a:ext>
            </a:extLst>
          </p:cNvPr>
          <p:cNvSpPr txBox="1"/>
          <p:nvPr/>
        </p:nvSpPr>
        <p:spPr>
          <a:xfrm>
            <a:off x="1403051" y="1522931"/>
            <a:ext cx="6097978" cy="646331"/>
          </a:xfrm>
          <a:prstGeom prst="rect">
            <a:avLst/>
          </a:prstGeom>
          <a:noFill/>
        </p:spPr>
        <p:txBody>
          <a:bodyPr wrap="square">
            <a:spAutoFit/>
          </a:bodyPr>
          <a:lstStyle/>
          <a:p>
            <a:pPr marL="285750" indent="-285750">
              <a:buFont typeface="Arial" panose="020B0604020202020204" pitchFamily="34" charset="0"/>
              <a:buChar char="•"/>
            </a:pPr>
            <a:r>
              <a:rPr lang="tr-TR" dirty="0"/>
              <a:t>FSP </a:t>
            </a:r>
            <a:r>
              <a:rPr lang="tr-TR" dirty="0" err="1"/>
              <a:t>column</a:t>
            </a:r>
            <a:r>
              <a:rPr lang="tr-TR" dirty="0"/>
              <a:t> </a:t>
            </a:r>
            <a:r>
              <a:rPr lang="tr-TR" dirty="0" err="1"/>
              <a:t>removed</a:t>
            </a:r>
            <a:r>
              <a:rPr lang="tr-TR" dirty="0"/>
              <a:t> </a:t>
            </a:r>
            <a:r>
              <a:rPr lang="tr-TR" dirty="0" err="1"/>
              <a:t>from</a:t>
            </a:r>
            <a:r>
              <a:rPr lang="tr-TR" dirty="0"/>
              <a:t> </a:t>
            </a:r>
            <a:r>
              <a:rPr lang="tr-TR" dirty="0" err="1"/>
              <a:t>dataset</a:t>
            </a:r>
            <a:r>
              <a:rPr lang="tr-TR" dirty="0"/>
              <a:t> </a:t>
            </a:r>
            <a:r>
              <a:rPr lang="tr-TR" dirty="0" err="1"/>
              <a:t>because</a:t>
            </a:r>
            <a:r>
              <a:rPr lang="tr-TR" dirty="0"/>
              <a:t> of </a:t>
            </a:r>
            <a:r>
              <a:rPr lang="tr-TR" dirty="0" err="1"/>
              <a:t>multicollinearity</a:t>
            </a:r>
            <a:r>
              <a:rPr lang="tr-TR" dirty="0"/>
              <a:t>.</a:t>
            </a:r>
          </a:p>
        </p:txBody>
      </p:sp>
    </p:spTree>
    <p:extLst>
      <p:ext uri="{BB962C8B-B14F-4D97-AF65-F5344CB8AC3E}">
        <p14:creationId xmlns:p14="http://schemas.microsoft.com/office/powerpoint/2010/main" val="3004112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674088-12B8-5635-9C35-9EF97467B31C}"/>
              </a:ext>
            </a:extLst>
          </p:cNvPr>
          <p:cNvSpPr>
            <a:spLocks noGrp="1"/>
          </p:cNvSpPr>
          <p:nvPr>
            <p:ph type="title"/>
          </p:nvPr>
        </p:nvSpPr>
        <p:spPr>
          <a:xfrm>
            <a:off x="1251678" y="382385"/>
            <a:ext cx="10178322" cy="793272"/>
          </a:xfrm>
        </p:spPr>
        <p:txBody>
          <a:bodyPr/>
          <a:lstStyle/>
          <a:p>
            <a:r>
              <a:rPr lang="tr-TR" dirty="0"/>
              <a:t>LINEAR REGRESSION</a:t>
            </a:r>
          </a:p>
        </p:txBody>
      </p:sp>
      <p:sp>
        <p:nvSpPr>
          <p:cNvPr id="3" name="İçerik Yer Tutucusu 2">
            <a:extLst>
              <a:ext uri="{FF2B5EF4-FFF2-40B4-BE49-F238E27FC236}">
                <a16:creationId xmlns:a16="http://schemas.microsoft.com/office/drawing/2014/main" id="{D11E597C-2696-5487-08A5-82117067F802}"/>
              </a:ext>
            </a:extLst>
          </p:cNvPr>
          <p:cNvSpPr>
            <a:spLocks noGrp="1"/>
          </p:cNvSpPr>
          <p:nvPr>
            <p:ph idx="1"/>
          </p:nvPr>
        </p:nvSpPr>
        <p:spPr>
          <a:xfrm>
            <a:off x="1251678" y="1472541"/>
            <a:ext cx="4979789" cy="4407052"/>
          </a:xfrm>
        </p:spPr>
        <p:txBody>
          <a:bodyPr/>
          <a:lstStyle/>
          <a:p>
            <a:r>
              <a:rPr lang="tr-TR" dirty="0"/>
              <a:t>ACE, DBF, UFE, WNR </a:t>
            </a:r>
            <a:r>
              <a:rPr lang="tr-TR" dirty="0" err="1"/>
              <a:t>and</a:t>
            </a:r>
            <a:r>
              <a:rPr lang="tr-TR" dirty="0"/>
              <a:t> NPA </a:t>
            </a:r>
            <a:r>
              <a:rPr lang="tr-TR" dirty="0" err="1"/>
              <a:t>have</a:t>
            </a:r>
            <a:r>
              <a:rPr lang="tr-TR" dirty="0"/>
              <a:t> </a:t>
            </a:r>
            <a:r>
              <a:rPr lang="tr-TR" dirty="0" err="1"/>
              <a:t>small</a:t>
            </a:r>
            <a:r>
              <a:rPr lang="tr-TR" dirty="0"/>
              <a:t> </a:t>
            </a:r>
            <a:r>
              <a:rPr lang="tr-TR" dirty="0" err="1"/>
              <a:t>effect</a:t>
            </a:r>
            <a:r>
              <a:rPr lang="tr-TR" dirty="0"/>
              <a:t> on TPW </a:t>
            </a:r>
            <a:r>
              <a:rPr lang="tr-TR" dirty="0" err="1"/>
              <a:t>according</a:t>
            </a:r>
            <a:r>
              <a:rPr lang="tr-TR" dirty="0"/>
              <a:t> </a:t>
            </a:r>
            <a:r>
              <a:rPr lang="tr-TR" dirty="0" err="1"/>
              <a:t>to</a:t>
            </a:r>
            <a:r>
              <a:rPr lang="tr-TR" dirty="0"/>
              <a:t> </a:t>
            </a:r>
            <a:r>
              <a:rPr lang="tr-TR" dirty="0" err="1"/>
              <a:t>parameters</a:t>
            </a:r>
            <a:r>
              <a:rPr lang="tr-TR" dirty="0"/>
              <a:t>. </a:t>
            </a:r>
          </a:p>
          <a:p>
            <a:r>
              <a:rPr lang="tr-TR" dirty="0" err="1"/>
              <a:t>Also</a:t>
            </a:r>
            <a:r>
              <a:rPr lang="tr-TR" dirty="0"/>
              <a:t> UFE is not </a:t>
            </a:r>
            <a:r>
              <a:rPr lang="tr-TR" dirty="0" err="1"/>
              <a:t>significant</a:t>
            </a:r>
            <a:r>
              <a:rPr lang="tr-TR" dirty="0"/>
              <a:t> </a:t>
            </a:r>
            <a:r>
              <a:rPr lang="tr-TR" dirty="0" err="1"/>
              <a:t>variable</a:t>
            </a:r>
            <a:r>
              <a:rPr lang="tr-TR" dirty="0"/>
              <a:t> </a:t>
            </a:r>
            <a:r>
              <a:rPr lang="tr-TR" dirty="0" err="1"/>
              <a:t>to</a:t>
            </a:r>
            <a:r>
              <a:rPr lang="tr-TR" dirty="0"/>
              <a:t> </a:t>
            </a:r>
            <a:r>
              <a:rPr lang="tr-TR" dirty="0" err="1"/>
              <a:t>predict</a:t>
            </a:r>
            <a:r>
              <a:rPr lang="tr-TR" dirty="0"/>
              <a:t> TPW.</a:t>
            </a:r>
          </a:p>
          <a:p>
            <a:r>
              <a:rPr lang="tr-TR" dirty="0"/>
              <a:t>FSW, SSW </a:t>
            </a:r>
            <a:r>
              <a:rPr lang="tr-TR" dirty="0" err="1"/>
              <a:t>and</a:t>
            </a:r>
            <a:r>
              <a:rPr lang="tr-TR" dirty="0"/>
              <a:t> BPC has </a:t>
            </a:r>
            <a:r>
              <a:rPr lang="tr-TR" dirty="0" err="1"/>
              <a:t>significant</a:t>
            </a:r>
            <a:r>
              <a:rPr lang="tr-TR" dirty="0"/>
              <a:t> </a:t>
            </a:r>
            <a:r>
              <a:rPr lang="tr-TR" dirty="0" err="1"/>
              <a:t>and</a:t>
            </a:r>
            <a:r>
              <a:rPr lang="tr-TR" dirty="0"/>
              <a:t> </a:t>
            </a:r>
            <a:r>
              <a:rPr lang="tr-TR" dirty="0" err="1"/>
              <a:t>positive</a:t>
            </a:r>
            <a:r>
              <a:rPr lang="tr-TR" dirty="0"/>
              <a:t> </a:t>
            </a:r>
            <a:r>
              <a:rPr lang="tr-TR" dirty="0" err="1"/>
              <a:t>effect</a:t>
            </a:r>
            <a:r>
              <a:rPr lang="tr-TR" dirty="0"/>
              <a:t> on TPW.</a:t>
            </a:r>
          </a:p>
        </p:txBody>
      </p:sp>
      <p:pic>
        <p:nvPicPr>
          <p:cNvPr id="4" name="Resim 3">
            <a:extLst>
              <a:ext uri="{FF2B5EF4-FFF2-40B4-BE49-F238E27FC236}">
                <a16:creationId xmlns:a16="http://schemas.microsoft.com/office/drawing/2014/main" id="{72B577B6-D742-708D-0A9A-E9F2FF2D0F24}"/>
              </a:ext>
            </a:extLst>
          </p:cNvPr>
          <p:cNvPicPr>
            <a:picLocks noChangeAspect="1"/>
          </p:cNvPicPr>
          <p:nvPr/>
        </p:nvPicPr>
        <p:blipFill>
          <a:blip r:embed="rId2"/>
          <a:stretch>
            <a:fillRect/>
          </a:stretch>
        </p:blipFill>
        <p:spPr>
          <a:xfrm>
            <a:off x="7047657" y="1574112"/>
            <a:ext cx="4502462" cy="3709775"/>
          </a:xfrm>
          <a:prstGeom prst="rect">
            <a:avLst/>
          </a:prstGeom>
        </p:spPr>
      </p:pic>
      <p:pic>
        <p:nvPicPr>
          <p:cNvPr id="5" name="Resim 4">
            <a:extLst>
              <a:ext uri="{FF2B5EF4-FFF2-40B4-BE49-F238E27FC236}">
                <a16:creationId xmlns:a16="http://schemas.microsoft.com/office/drawing/2014/main" id="{E3AD5E53-D247-1E4D-CA7A-9C716450082E}"/>
              </a:ext>
            </a:extLst>
          </p:cNvPr>
          <p:cNvPicPr>
            <a:picLocks noChangeAspect="1"/>
          </p:cNvPicPr>
          <p:nvPr/>
        </p:nvPicPr>
        <p:blipFill>
          <a:blip r:embed="rId3"/>
          <a:stretch>
            <a:fillRect/>
          </a:stretch>
        </p:blipFill>
        <p:spPr>
          <a:xfrm>
            <a:off x="6712608" y="5446899"/>
            <a:ext cx="5172561" cy="733275"/>
          </a:xfrm>
          <a:prstGeom prst="rect">
            <a:avLst/>
          </a:prstGeom>
        </p:spPr>
      </p:pic>
    </p:spTree>
    <p:extLst>
      <p:ext uri="{BB962C8B-B14F-4D97-AF65-F5344CB8AC3E}">
        <p14:creationId xmlns:p14="http://schemas.microsoft.com/office/powerpoint/2010/main" val="1522525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C1FD769-B8B5-9D05-F3D3-2418C588E531}"/>
              </a:ext>
            </a:extLst>
          </p:cNvPr>
          <p:cNvSpPr>
            <a:spLocks noGrp="1"/>
          </p:cNvSpPr>
          <p:nvPr>
            <p:ph type="title"/>
          </p:nvPr>
        </p:nvSpPr>
        <p:spPr>
          <a:xfrm>
            <a:off x="1251677" y="645105"/>
            <a:ext cx="4357499" cy="1320855"/>
          </a:xfrm>
        </p:spPr>
        <p:txBody>
          <a:bodyPr>
            <a:normAutofit fontScale="90000"/>
          </a:bodyPr>
          <a:lstStyle/>
          <a:p>
            <a:r>
              <a:rPr lang="tr-TR" sz="4400"/>
              <a:t>LASSO AND RIDGE REGRESSION</a:t>
            </a:r>
          </a:p>
        </p:txBody>
      </p:sp>
      <p:sp>
        <p:nvSpPr>
          <p:cNvPr id="3" name="İçerik Yer Tutucusu 2">
            <a:extLst>
              <a:ext uri="{FF2B5EF4-FFF2-40B4-BE49-F238E27FC236}">
                <a16:creationId xmlns:a16="http://schemas.microsoft.com/office/drawing/2014/main" id="{E276DAA8-0264-50DB-194C-DDD610BC1749}"/>
              </a:ext>
            </a:extLst>
          </p:cNvPr>
          <p:cNvSpPr>
            <a:spLocks noGrp="1"/>
          </p:cNvSpPr>
          <p:nvPr>
            <p:ph idx="1"/>
          </p:nvPr>
        </p:nvSpPr>
        <p:spPr>
          <a:xfrm>
            <a:off x="1251678" y="2286002"/>
            <a:ext cx="4363595" cy="2998518"/>
          </a:xfrm>
        </p:spPr>
        <p:txBody>
          <a:bodyPr>
            <a:normAutofit/>
          </a:bodyPr>
          <a:lstStyle/>
          <a:p>
            <a:r>
              <a:rPr lang="tr-TR" dirty="0" err="1"/>
              <a:t>Lasso</a:t>
            </a:r>
            <a:r>
              <a:rPr lang="tr-TR" dirty="0"/>
              <a:t> </a:t>
            </a:r>
            <a:r>
              <a:rPr lang="tr-TR" dirty="0" err="1"/>
              <a:t>regression</a:t>
            </a:r>
            <a:r>
              <a:rPr lang="tr-TR" dirty="0"/>
              <a:t> can be </a:t>
            </a:r>
            <a:r>
              <a:rPr lang="tr-TR" dirty="0" err="1"/>
              <a:t>used</a:t>
            </a:r>
            <a:r>
              <a:rPr lang="tr-TR" dirty="0"/>
              <a:t> </a:t>
            </a:r>
            <a:r>
              <a:rPr lang="tr-TR" dirty="0" err="1"/>
              <a:t>to</a:t>
            </a:r>
            <a:r>
              <a:rPr lang="tr-TR" dirty="0"/>
              <a:t> </a:t>
            </a:r>
            <a:r>
              <a:rPr lang="tr-TR" dirty="0" err="1"/>
              <a:t>find</a:t>
            </a:r>
            <a:r>
              <a:rPr lang="tr-TR" dirty="0"/>
              <a:t> </a:t>
            </a:r>
            <a:r>
              <a:rPr lang="tr-TR" dirty="0" err="1"/>
              <a:t>most</a:t>
            </a:r>
            <a:r>
              <a:rPr lang="tr-TR" dirty="0"/>
              <a:t> </a:t>
            </a:r>
            <a:r>
              <a:rPr lang="tr-TR" dirty="0" err="1"/>
              <a:t>effective</a:t>
            </a:r>
            <a:r>
              <a:rPr lang="tr-TR" dirty="0"/>
              <a:t> </a:t>
            </a:r>
            <a:r>
              <a:rPr lang="tr-TR" dirty="0" err="1"/>
              <a:t>variables</a:t>
            </a:r>
            <a:r>
              <a:rPr lang="tr-TR" dirty="0"/>
              <a:t>. </a:t>
            </a:r>
            <a:r>
              <a:rPr lang="tr-TR" dirty="0" err="1"/>
              <a:t>Also</a:t>
            </a:r>
            <a:r>
              <a:rPr lang="tr-TR" dirty="0"/>
              <a:t> </a:t>
            </a:r>
            <a:r>
              <a:rPr lang="tr-TR" dirty="0" err="1"/>
              <a:t>ridge</a:t>
            </a:r>
            <a:r>
              <a:rPr lang="tr-TR" dirty="0"/>
              <a:t> can </a:t>
            </a:r>
            <a:r>
              <a:rPr lang="tr-TR" dirty="0" err="1"/>
              <a:t>help</a:t>
            </a:r>
            <a:r>
              <a:rPr lang="tr-TR" dirty="0"/>
              <a:t> </a:t>
            </a:r>
            <a:r>
              <a:rPr lang="tr-TR" dirty="0" err="1"/>
              <a:t>to</a:t>
            </a:r>
            <a:r>
              <a:rPr lang="tr-TR" dirty="0"/>
              <a:t> </a:t>
            </a:r>
            <a:r>
              <a:rPr lang="tr-TR" dirty="0" err="1"/>
              <a:t>find</a:t>
            </a:r>
            <a:r>
              <a:rPr lang="tr-TR" dirty="0"/>
              <a:t> </a:t>
            </a:r>
            <a:r>
              <a:rPr lang="tr-TR" dirty="0" err="1"/>
              <a:t>most</a:t>
            </a:r>
            <a:r>
              <a:rPr lang="tr-TR" dirty="0"/>
              <a:t> </a:t>
            </a:r>
            <a:r>
              <a:rPr lang="tr-TR" dirty="0" err="1"/>
              <a:t>effective</a:t>
            </a:r>
            <a:r>
              <a:rPr lang="tr-TR" dirty="0"/>
              <a:t> </a:t>
            </a:r>
            <a:r>
              <a:rPr lang="tr-TR" dirty="0" err="1"/>
              <a:t>variables</a:t>
            </a:r>
            <a:r>
              <a:rPr lang="tr-TR" dirty="0"/>
              <a:t>.</a:t>
            </a:r>
          </a:p>
          <a:p>
            <a:r>
              <a:rPr lang="tr-TR" dirty="0" err="1"/>
              <a:t>Grid</a:t>
            </a:r>
            <a:r>
              <a:rPr lang="tr-TR" dirty="0"/>
              <a:t> </a:t>
            </a:r>
            <a:r>
              <a:rPr lang="tr-TR" dirty="0" err="1"/>
              <a:t>search</a:t>
            </a:r>
            <a:r>
              <a:rPr lang="tr-TR" dirty="0"/>
              <a:t> </a:t>
            </a:r>
            <a:r>
              <a:rPr lang="tr-TR" dirty="0" err="1"/>
              <a:t>for</a:t>
            </a:r>
            <a:r>
              <a:rPr lang="tr-TR" dirty="0"/>
              <a:t> </a:t>
            </a:r>
            <a:r>
              <a:rPr lang="tr-TR" dirty="0" err="1"/>
              <a:t>lambda</a:t>
            </a:r>
            <a:r>
              <a:rPr lang="tr-TR" dirty="0"/>
              <a:t> </a:t>
            </a:r>
            <a:r>
              <a:rPr lang="tr-TR" dirty="0" err="1"/>
              <a:t>shows</a:t>
            </a:r>
            <a:r>
              <a:rPr lang="tr-TR" dirty="0"/>
              <a:t> </a:t>
            </a:r>
            <a:r>
              <a:rPr lang="tr-TR" dirty="0" err="1"/>
              <a:t>that</a:t>
            </a:r>
            <a:r>
              <a:rPr lang="tr-TR" dirty="0"/>
              <a:t> FSW, SSW </a:t>
            </a:r>
            <a:r>
              <a:rPr lang="tr-TR" dirty="0" err="1"/>
              <a:t>and</a:t>
            </a:r>
            <a:r>
              <a:rPr lang="tr-TR" dirty="0"/>
              <a:t> BPC </a:t>
            </a:r>
            <a:r>
              <a:rPr lang="tr-TR" dirty="0" err="1"/>
              <a:t>are</a:t>
            </a:r>
            <a:r>
              <a:rPr lang="tr-TR" dirty="0"/>
              <a:t> </a:t>
            </a:r>
            <a:r>
              <a:rPr lang="tr-TR" dirty="0" err="1"/>
              <a:t>the</a:t>
            </a:r>
            <a:r>
              <a:rPr lang="tr-TR" dirty="0"/>
              <a:t> </a:t>
            </a:r>
            <a:r>
              <a:rPr lang="tr-TR" dirty="0" err="1"/>
              <a:t>most</a:t>
            </a:r>
            <a:r>
              <a:rPr lang="tr-TR" dirty="0"/>
              <a:t> </a:t>
            </a:r>
            <a:r>
              <a:rPr lang="tr-TR" dirty="0" err="1"/>
              <a:t>effective</a:t>
            </a:r>
            <a:r>
              <a:rPr lang="tr-TR" dirty="0"/>
              <a:t> </a:t>
            </a:r>
            <a:r>
              <a:rPr lang="tr-TR" dirty="0" err="1"/>
              <a:t>variables</a:t>
            </a:r>
            <a:r>
              <a:rPr lang="tr-TR" dirty="0"/>
              <a:t> </a:t>
            </a:r>
            <a:r>
              <a:rPr lang="tr-TR" dirty="0" err="1"/>
              <a:t>to</a:t>
            </a:r>
            <a:r>
              <a:rPr lang="tr-TR" dirty="0"/>
              <a:t> </a:t>
            </a:r>
            <a:r>
              <a:rPr lang="tr-TR" dirty="0" err="1"/>
              <a:t>win</a:t>
            </a:r>
            <a:r>
              <a:rPr lang="tr-TR" dirty="0"/>
              <a:t> </a:t>
            </a:r>
            <a:r>
              <a:rPr lang="tr-TR" dirty="0" err="1"/>
              <a:t>more</a:t>
            </a:r>
            <a:r>
              <a:rPr lang="tr-TR" dirty="0"/>
              <a:t> </a:t>
            </a:r>
            <a:r>
              <a:rPr lang="tr-TR" dirty="0" err="1"/>
              <a:t>points</a:t>
            </a:r>
            <a:r>
              <a:rPr lang="tr-TR" dirty="0"/>
              <a:t> </a:t>
            </a:r>
            <a:r>
              <a:rPr lang="tr-TR" dirty="0" err="1"/>
              <a:t>for</a:t>
            </a:r>
            <a:r>
              <a:rPr lang="tr-TR" dirty="0"/>
              <a:t> </a:t>
            </a:r>
            <a:r>
              <a:rPr lang="tr-TR" dirty="0" err="1"/>
              <a:t>both</a:t>
            </a:r>
            <a:r>
              <a:rPr lang="tr-TR" dirty="0"/>
              <a:t> of </a:t>
            </a:r>
            <a:r>
              <a:rPr lang="tr-TR" dirty="0" err="1"/>
              <a:t>the</a:t>
            </a:r>
            <a:r>
              <a:rPr lang="tr-TR" dirty="0"/>
              <a:t> </a:t>
            </a:r>
            <a:r>
              <a:rPr lang="tr-TR" dirty="0" err="1"/>
              <a:t>models</a:t>
            </a:r>
            <a:r>
              <a:rPr lang="tr-TR" dirty="0"/>
              <a:t>.</a:t>
            </a:r>
          </a:p>
        </p:txBody>
      </p:sp>
      <p:pic>
        <p:nvPicPr>
          <p:cNvPr id="4" name="Resim 3" descr="metin, çizgi, öykü gelişim çizgisi; kumpas; grafiğini çıkarma, diyagram içeren bir resim&#10;&#10;Açıklama otomatik olarak oluşturuldu">
            <a:extLst>
              <a:ext uri="{FF2B5EF4-FFF2-40B4-BE49-F238E27FC236}">
                <a16:creationId xmlns:a16="http://schemas.microsoft.com/office/drawing/2014/main" id="{F75B40DE-C34D-6113-EB62-77B83D18A1E3}"/>
              </a:ext>
            </a:extLst>
          </p:cNvPr>
          <p:cNvPicPr>
            <a:picLocks noChangeAspect="1"/>
          </p:cNvPicPr>
          <p:nvPr/>
        </p:nvPicPr>
        <p:blipFill>
          <a:blip r:embed="rId2"/>
          <a:stretch>
            <a:fillRect/>
          </a:stretch>
        </p:blipFill>
        <p:spPr>
          <a:xfrm>
            <a:off x="6710863" y="645105"/>
            <a:ext cx="3951403" cy="2716590"/>
          </a:xfrm>
          <a:prstGeom prst="rect">
            <a:avLst/>
          </a:prstGeom>
        </p:spPr>
      </p:pic>
      <p:pic>
        <p:nvPicPr>
          <p:cNvPr id="5" name="Resim 4" descr="metin, ekran görüntüsü, çizgi, öykü gelişim çizgisi; kumpas; grafiğini çıkarma içeren bir resim&#10;&#10;Açıklama otomatik olarak oluşturuldu">
            <a:extLst>
              <a:ext uri="{FF2B5EF4-FFF2-40B4-BE49-F238E27FC236}">
                <a16:creationId xmlns:a16="http://schemas.microsoft.com/office/drawing/2014/main" id="{B2E0F7A0-F0D6-DB3B-FC61-BCC029C8A700}"/>
              </a:ext>
            </a:extLst>
          </p:cNvPr>
          <p:cNvPicPr>
            <a:picLocks noChangeAspect="1"/>
          </p:cNvPicPr>
          <p:nvPr/>
        </p:nvPicPr>
        <p:blipFill>
          <a:blip r:embed="rId3"/>
          <a:stretch>
            <a:fillRect/>
          </a:stretch>
        </p:blipFill>
        <p:spPr>
          <a:xfrm>
            <a:off x="6674276" y="3522563"/>
            <a:ext cx="4024578" cy="2716590"/>
          </a:xfrm>
          <a:prstGeom prst="rect">
            <a:avLst/>
          </a:prstGeom>
        </p:spPr>
      </p:pic>
    </p:spTree>
    <p:extLst>
      <p:ext uri="{BB962C8B-B14F-4D97-AF65-F5344CB8AC3E}">
        <p14:creationId xmlns:p14="http://schemas.microsoft.com/office/powerpoint/2010/main" val="1993378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C1FD769-B8B5-9D05-F3D3-2418C588E531}"/>
              </a:ext>
            </a:extLst>
          </p:cNvPr>
          <p:cNvSpPr>
            <a:spLocks noGrp="1"/>
          </p:cNvSpPr>
          <p:nvPr>
            <p:ph type="title"/>
          </p:nvPr>
        </p:nvSpPr>
        <p:spPr>
          <a:xfrm>
            <a:off x="1251677" y="645105"/>
            <a:ext cx="4357499" cy="1320855"/>
          </a:xfrm>
        </p:spPr>
        <p:txBody>
          <a:bodyPr>
            <a:normAutofit/>
          </a:bodyPr>
          <a:lstStyle/>
          <a:p>
            <a:r>
              <a:rPr lang="tr-TR" sz="4100"/>
              <a:t>LASSO AND RIDGE REGRESSION</a:t>
            </a:r>
          </a:p>
        </p:txBody>
      </p:sp>
      <p:sp>
        <p:nvSpPr>
          <p:cNvPr id="3" name="İçerik Yer Tutucusu 2">
            <a:extLst>
              <a:ext uri="{FF2B5EF4-FFF2-40B4-BE49-F238E27FC236}">
                <a16:creationId xmlns:a16="http://schemas.microsoft.com/office/drawing/2014/main" id="{E276DAA8-0264-50DB-194C-DDD610BC1749}"/>
              </a:ext>
            </a:extLst>
          </p:cNvPr>
          <p:cNvSpPr>
            <a:spLocks noGrp="1"/>
          </p:cNvSpPr>
          <p:nvPr>
            <p:ph idx="1"/>
          </p:nvPr>
        </p:nvSpPr>
        <p:spPr>
          <a:xfrm>
            <a:off x="1251678" y="2286001"/>
            <a:ext cx="4363595" cy="1787235"/>
          </a:xfrm>
        </p:spPr>
        <p:txBody>
          <a:bodyPr>
            <a:normAutofit/>
          </a:bodyPr>
          <a:lstStyle/>
          <a:p>
            <a:r>
              <a:rPr lang="tr-TR" dirty="0" err="1"/>
              <a:t>Lasso</a:t>
            </a:r>
            <a:r>
              <a:rPr lang="tr-TR" dirty="0"/>
              <a:t> </a:t>
            </a:r>
            <a:r>
              <a:rPr lang="tr-TR" dirty="0" err="1"/>
              <a:t>and</a:t>
            </a:r>
            <a:r>
              <a:rPr lang="tr-TR" dirty="0"/>
              <a:t> </a:t>
            </a:r>
            <a:r>
              <a:rPr lang="tr-TR" dirty="0" err="1"/>
              <a:t>Ridge</a:t>
            </a:r>
            <a:r>
              <a:rPr lang="tr-TR" dirty="0"/>
              <a:t> </a:t>
            </a:r>
            <a:r>
              <a:rPr lang="tr-TR" dirty="0" err="1"/>
              <a:t>lambda</a:t>
            </a:r>
            <a:r>
              <a:rPr lang="tr-TR" dirty="0"/>
              <a:t> </a:t>
            </a:r>
            <a:r>
              <a:rPr lang="tr-TR" dirty="0" err="1"/>
              <a:t>coefficients</a:t>
            </a:r>
            <a:r>
              <a:rPr lang="tr-TR" dirty="0"/>
              <a:t> </a:t>
            </a:r>
            <a:r>
              <a:rPr lang="tr-TR" dirty="0" err="1"/>
              <a:t>tuned</a:t>
            </a:r>
            <a:r>
              <a:rPr lang="tr-TR" dirty="0"/>
              <a:t> </a:t>
            </a:r>
            <a:r>
              <a:rPr lang="tr-TR" dirty="0" err="1"/>
              <a:t>by</a:t>
            </a:r>
            <a:r>
              <a:rPr lang="tr-TR" dirty="0"/>
              <a:t> </a:t>
            </a:r>
            <a:r>
              <a:rPr lang="tr-TR" dirty="0" err="1"/>
              <a:t>cross</a:t>
            </a:r>
            <a:r>
              <a:rPr lang="tr-TR" dirty="0"/>
              <a:t> </a:t>
            </a:r>
            <a:r>
              <a:rPr lang="tr-TR" dirty="0" err="1"/>
              <a:t>validation</a:t>
            </a:r>
            <a:r>
              <a:rPr lang="tr-TR" dirty="0"/>
              <a:t>,</a:t>
            </a:r>
          </a:p>
          <a:p>
            <a:r>
              <a:rPr lang="tr-TR" dirty="0" err="1"/>
              <a:t>Lambda</a:t>
            </a:r>
            <a:r>
              <a:rPr lang="tr-TR" dirty="0"/>
              <a:t> </a:t>
            </a:r>
            <a:r>
              <a:rPr lang="tr-TR" dirty="0" err="1"/>
              <a:t>tuned</a:t>
            </a:r>
            <a:r>
              <a:rPr lang="tr-TR" dirty="0"/>
              <a:t> as 0.001824 </a:t>
            </a:r>
            <a:r>
              <a:rPr lang="tr-TR" dirty="0" err="1"/>
              <a:t>for</a:t>
            </a:r>
            <a:r>
              <a:rPr lang="tr-TR" dirty="0"/>
              <a:t> </a:t>
            </a:r>
            <a:r>
              <a:rPr lang="tr-TR" dirty="0" err="1"/>
              <a:t>lasso</a:t>
            </a:r>
            <a:r>
              <a:rPr lang="tr-TR" dirty="0"/>
              <a:t>.</a:t>
            </a:r>
          </a:p>
          <a:p>
            <a:r>
              <a:rPr lang="tr-TR" dirty="0" err="1"/>
              <a:t>Lambda</a:t>
            </a:r>
            <a:r>
              <a:rPr lang="tr-TR" dirty="0"/>
              <a:t> </a:t>
            </a:r>
            <a:r>
              <a:rPr lang="tr-TR" dirty="0" err="1"/>
              <a:t>tuned</a:t>
            </a:r>
            <a:r>
              <a:rPr lang="tr-TR" dirty="0"/>
              <a:t> as 0.0703011 </a:t>
            </a:r>
            <a:r>
              <a:rPr lang="tr-TR" dirty="0" err="1"/>
              <a:t>for</a:t>
            </a:r>
            <a:r>
              <a:rPr lang="tr-TR" dirty="0"/>
              <a:t> </a:t>
            </a:r>
            <a:r>
              <a:rPr lang="tr-TR" dirty="0" err="1"/>
              <a:t>ridge</a:t>
            </a:r>
            <a:r>
              <a:rPr lang="tr-TR" dirty="0"/>
              <a:t>.</a:t>
            </a:r>
          </a:p>
        </p:txBody>
      </p:sp>
      <p:pic>
        <p:nvPicPr>
          <p:cNvPr id="6" name="Resim 5" descr="metin, öykü gelişim çizgisi; kumpas; grafiğini çıkarma, çizgi, diyagram içeren bir resim&#10;&#10;Açıklama otomatik olarak oluşturuldu">
            <a:extLst>
              <a:ext uri="{FF2B5EF4-FFF2-40B4-BE49-F238E27FC236}">
                <a16:creationId xmlns:a16="http://schemas.microsoft.com/office/drawing/2014/main" id="{60029288-A69F-AD1F-85DC-5F8D673AD394}"/>
              </a:ext>
            </a:extLst>
          </p:cNvPr>
          <p:cNvPicPr>
            <a:picLocks noChangeAspect="1"/>
          </p:cNvPicPr>
          <p:nvPr/>
        </p:nvPicPr>
        <p:blipFill>
          <a:blip r:embed="rId2"/>
          <a:stretch>
            <a:fillRect/>
          </a:stretch>
        </p:blipFill>
        <p:spPr>
          <a:xfrm>
            <a:off x="6659257" y="419474"/>
            <a:ext cx="4054613" cy="2716590"/>
          </a:xfrm>
          <a:prstGeom prst="rect">
            <a:avLst/>
          </a:prstGeom>
        </p:spPr>
      </p:pic>
      <p:pic>
        <p:nvPicPr>
          <p:cNvPr id="7" name="Resim 6" descr="çizgi, metin, öykü gelişim çizgisi; kumpas; grafiğini çıkarma, diyagram içeren bir resim&#10;&#10;Açıklama otomatik olarak oluşturuldu">
            <a:extLst>
              <a:ext uri="{FF2B5EF4-FFF2-40B4-BE49-F238E27FC236}">
                <a16:creationId xmlns:a16="http://schemas.microsoft.com/office/drawing/2014/main" id="{7FC19E77-DB9A-1939-896E-336C01FD03C6}"/>
              </a:ext>
            </a:extLst>
          </p:cNvPr>
          <p:cNvPicPr>
            <a:picLocks noChangeAspect="1"/>
          </p:cNvPicPr>
          <p:nvPr/>
        </p:nvPicPr>
        <p:blipFill>
          <a:blip r:embed="rId3"/>
          <a:stretch>
            <a:fillRect/>
          </a:stretch>
        </p:blipFill>
        <p:spPr>
          <a:xfrm>
            <a:off x="6576729" y="3629441"/>
            <a:ext cx="4195505" cy="2716590"/>
          </a:xfrm>
          <a:prstGeom prst="rect">
            <a:avLst/>
          </a:prstGeom>
        </p:spPr>
      </p:pic>
      <p:sp>
        <p:nvSpPr>
          <p:cNvPr id="8" name="Metin kutusu 7">
            <a:extLst>
              <a:ext uri="{FF2B5EF4-FFF2-40B4-BE49-F238E27FC236}">
                <a16:creationId xmlns:a16="http://schemas.microsoft.com/office/drawing/2014/main" id="{48C07F37-F5A3-844D-1739-A7853B8B5ADE}"/>
              </a:ext>
            </a:extLst>
          </p:cNvPr>
          <p:cNvSpPr txBox="1"/>
          <p:nvPr/>
        </p:nvSpPr>
        <p:spPr>
          <a:xfrm>
            <a:off x="7754587" y="3136064"/>
            <a:ext cx="1947553" cy="369332"/>
          </a:xfrm>
          <a:prstGeom prst="rect">
            <a:avLst/>
          </a:prstGeom>
          <a:noFill/>
        </p:spPr>
        <p:txBody>
          <a:bodyPr wrap="square" rtlCol="0">
            <a:spAutoFit/>
          </a:bodyPr>
          <a:lstStyle/>
          <a:p>
            <a:pPr algn="ctr"/>
            <a:r>
              <a:rPr lang="tr-TR" dirty="0"/>
              <a:t>LASSO</a:t>
            </a:r>
          </a:p>
        </p:txBody>
      </p:sp>
      <p:sp>
        <p:nvSpPr>
          <p:cNvPr id="9" name="Metin kutusu 8">
            <a:extLst>
              <a:ext uri="{FF2B5EF4-FFF2-40B4-BE49-F238E27FC236}">
                <a16:creationId xmlns:a16="http://schemas.microsoft.com/office/drawing/2014/main" id="{50423CC8-00A1-31FA-2C55-4B80A63333FB}"/>
              </a:ext>
            </a:extLst>
          </p:cNvPr>
          <p:cNvSpPr txBox="1"/>
          <p:nvPr/>
        </p:nvSpPr>
        <p:spPr>
          <a:xfrm>
            <a:off x="7700704" y="6346031"/>
            <a:ext cx="1947553" cy="369332"/>
          </a:xfrm>
          <a:prstGeom prst="rect">
            <a:avLst/>
          </a:prstGeom>
          <a:noFill/>
        </p:spPr>
        <p:txBody>
          <a:bodyPr wrap="square" rtlCol="0">
            <a:spAutoFit/>
          </a:bodyPr>
          <a:lstStyle/>
          <a:p>
            <a:pPr algn="ctr"/>
            <a:r>
              <a:rPr lang="tr-TR" dirty="0"/>
              <a:t>RIDGE</a:t>
            </a:r>
          </a:p>
        </p:txBody>
      </p:sp>
      <p:graphicFrame>
        <p:nvGraphicFramePr>
          <p:cNvPr id="10" name="Tablo 9">
            <a:extLst>
              <a:ext uri="{FF2B5EF4-FFF2-40B4-BE49-F238E27FC236}">
                <a16:creationId xmlns:a16="http://schemas.microsoft.com/office/drawing/2014/main" id="{CDFAF7DE-F794-8307-C1FD-0F66740CF828}"/>
              </a:ext>
            </a:extLst>
          </p:cNvPr>
          <p:cNvGraphicFramePr>
            <a:graphicFrameLocks noGrp="1"/>
          </p:cNvGraphicFramePr>
          <p:nvPr>
            <p:extLst>
              <p:ext uri="{D42A27DB-BD31-4B8C-83A1-F6EECF244321}">
                <p14:modId xmlns:p14="http://schemas.microsoft.com/office/powerpoint/2010/main" val="4033151372"/>
              </p:ext>
            </p:extLst>
          </p:nvPr>
        </p:nvGraphicFramePr>
        <p:xfrm>
          <a:off x="1251677" y="5201625"/>
          <a:ext cx="4891316" cy="1011270"/>
        </p:xfrm>
        <a:graphic>
          <a:graphicData uri="http://schemas.openxmlformats.org/drawingml/2006/table">
            <a:tbl>
              <a:tblPr firstRow="1" bandRow="1">
                <a:tableStyleId>{5C22544A-7EE6-4342-B048-85BDC9FD1C3A}</a:tableStyleId>
              </a:tblPr>
              <a:tblGrid>
                <a:gridCol w="1222829">
                  <a:extLst>
                    <a:ext uri="{9D8B030D-6E8A-4147-A177-3AD203B41FA5}">
                      <a16:colId xmlns:a16="http://schemas.microsoft.com/office/drawing/2014/main" val="3863203625"/>
                    </a:ext>
                  </a:extLst>
                </a:gridCol>
                <a:gridCol w="1222829">
                  <a:extLst>
                    <a:ext uri="{9D8B030D-6E8A-4147-A177-3AD203B41FA5}">
                      <a16:colId xmlns:a16="http://schemas.microsoft.com/office/drawing/2014/main" val="1218351540"/>
                    </a:ext>
                  </a:extLst>
                </a:gridCol>
                <a:gridCol w="1222829">
                  <a:extLst>
                    <a:ext uri="{9D8B030D-6E8A-4147-A177-3AD203B41FA5}">
                      <a16:colId xmlns:a16="http://schemas.microsoft.com/office/drawing/2014/main" val="1009862975"/>
                    </a:ext>
                  </a:extLst>
                </a:gridCol>
                <a:gridCol w="1222829">
                  <a:extLst>
                    <a:ext uri="{9D8B030D-6E8A-4147-A177-3AD203B41FA5}">
                      <a16:colId xmlns:a16="http://schemas.microsoft.com/office/drawing/2014/main" val="1177609491"/>
                    </a:ext>
                  </a:extLst>
                </a:gridCol>
              </a:tblGrid>
              <a:tr h="643535">
                <a:tc>
                  <a:txBody>
                    <a:bodyPr/>
                    <a:lstStyle/>
                    <a:p>
                      <a:endParaRPr lang="tr-TR" dirty="0"/>
                    </a:p>
                  </a:txBody>
                  <a:tcPr/>
                </a:tc>
                <a:tc>
                  <a:txBody>
                    <a:bodyPr/>
                    <a:lstStyle/>
                    <a:p>
                      <a:r>
                        <a:rPr lang="tr-TR" dirty="0" err="1"/>
                        <a:t>Linear</a:t>
                      </a:r>
                      <a:r>
                        <a:rPr lang="tr-TR" dirty="0"/>
                        <a:t> Model</a:t>
                      </a:r>
                    </a:p>
                  </a:txBody>
                  <a:tcPr/>
                </a:tc>
                <a:tc>
                  <a:txBody>
                    <a:bodyPr/>
                    <a:lstStyle/>
                    <a:p>
                      <a:r>
                        <a:rPr lang="tr-TR" dirty="0"/>
                        <a:t>LASSO</a:t>
                      </a:r>
                    </a:p>
                  </a:txBody>
                  <a:tcPr/>
                </a:tc>
                <a:tc>
                  <a:txBody>
                    <a:bodyPr/>
                    <a:lstStyle/>
                    <a:p>
                      <a:r>
                        <a:rPr lang="tr-TR" dirty="0"/>
                        <a:t>RIDGE</a:t>
                      </a:r>
                    </a:p>
                  </a:txBody>
                  <a:tcPr/>
                </a:tc>
                <a:extLst>
                  <a:ext uri="{0D108BD9-81ED-4DB2-BD59-A6C34878D82A}">
                    <a16:rowId xmlns:a16="http://schemas.microsoft.com/office/drawing/2014/main" val="3033744066"/>
                  </a:ext>
                </a:extLst>
              </a:tr>
              <a:tr h="3677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RMSE</a:t>
                      </a:r>
                    </a:p>
                  </a:txBody>
                  <a:tcPr/>
                </a:tc>
                <a:tc>
                  <a:txBody>
                    <a:bodyPr/>
                    <a:lstStyle/>
                    <a:p>
                      <a:r>
                        <a:rPr lang="tr-TR" dirty="0"/>
                        <a:t>0.355</a:t>
                      </a:r>
                    </a:p>
                  </a:txBody>
                  <a:tcPr/>
                </a:tc>
                <a:tc>
                  <a:txBody>
                    <a:bodyPr/>
                    <a:lstStyle/>
                    <a:p>
                      <a:r>
                        <a:rPr lang="tr-TR" dirty="0"/>
                        <a:t>0.125</a:t>
                      </a:r>
                    </a:p>
                  </a:txBody>
                  <a:tcPr/>
                </a:tc>
                <a:tc>
                  <a:txBody>
                    <a:bodyPr/>
                    <a:lstStyle/>
                    <a:p>
                      <a:r>
                        <a:rPr lang="tr-TR" dirty="0"/>
                        <a:t>0.133</a:t>
                      </a:r>
                    </a:p>
                  </a:txBody>
                  <a:tcPr/>
                </a:tc>
                <a:extLst>
                  <a:ext uri="{0D108BD9-81ED-4DB2-BD59-A6C34878D82A}">
                    <a16:rowId xmlns:a16="http://schemas.microsoft.com/office/drawing/2014/main" val="3548911769"/>
                  </a:ext>
                </a:extLst>
              </a:tr>
            </a:tbl>
          </a:graphicData>
        </a:graphic>
      </p:graphicFrame>
    </p:spTree>
    <p:extLst>
      <p:ext uri="{BB962C8B-B14F-4D97-AF65-F5344CB8AC3E}">
        <p14:creationId xmlns:p14="http://schemas.microsoft.com/office/powerpoint/2010/main" val="2882570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F1694136-0553-455D-A725-19D12054A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tr-TR"/>
          </a:p>
        </p:txBody>
      </p:sp>
      <p:sp>
        <p:nvSpPr>
          <p:cNvPr id="11" name="Rectangle 10">
            <a:extLst>
              <a:ext uri="{FF2B5EF4-FFF2-40B4-BE49-F238E27FC236}">
                <a16:creationId xmlns:a16="http://schemas.microsoft.com/office/drawing/2014/main" id="{AF8DD469-D1ED-454C-B2F5-CE035903B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useBgFill="1">
        <p:nvSpPr>
          <p:cNvPr id="13" name="Rectangle 12">
            <a:extLst>
              <a:ext uri="{FF2B5EF4-FFF2-40B4-BE49-F238E27FC236}">
                <a16:creationId xmlns:a16="http://schemas.microsoft.com/office/drawing/2014/main" id="{3F66312E-3958-4E3B-BEE0-B17BEA816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4410690-A0C5-AAEA-BEE4-1D3A2FD74B94}"/>
              </a:ext>
            </a:extLst>
          </p:cNvPr>
          <p:cNvSpPr>
            <a:spLocks noGrp="1"/>
          </p:cNvSpPr>
          <p:nvPr>
            <p:ph type="title"/>
          </p:nvPr>
        </p:nvSpPr>
        <p:spPr>
          <a:xfrm>
            <a:off x="1028901" y="3741641"/>
            <a:ext cx="10134198" cy="1857901"/>
          </a:xfrm>
        </p:spPr>
        <p:txBody>
          <a:bodyPr vert="horz" lIns="91440" tIns="45720" rIns="91440" bIns="45720" rtlCol="0" anchor="t">
            <a:normAutofit/>
          </a:bodyPr>
          <a:lstStyle/>
          <a:p>
            <a:pPr algn="ctr"/>
            <a:r>
              <a:rPr lang="en-US" sz="7200" spc="800" dirty="0">
                <a:solidFill>
                  <a:schemeClr val="tx1">
                    <a:lumMod val="85000"/>
                    <a:lumOff val="15000"/>
                  </a:schemeClr>
                </a:solidFill>
              </a:rPr>
              <a:t>Thank YOU</a:t>
            </a:r>
          </a:p>
        </p:txBody>
      </p:sp>
      <p:sp>
        <p:nvSpPr>
          <p:cNvPr id="15" name="Freeform 6">
            <a:extLst>
              <a:ext uri="{FF2B5EF4-FFF2-40B4-BE49-F238E27FC236}">
                <a16:creationId xmlns:a16="http://schemas.microsoft.com/office/drawing/2014/main" id="{CE3A56F1-C682-4EA0-B9FF-6F6585760B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tr-TR"/>
          </a:p>
        </p:txBody>
      </p:sp>
      <p:pic>
        <p:nvPicPr>
          <p:cNvPr id="6" name="Graphic 5" descr="Smiling Face with No Fill">
            <a:extLst>
              <a:ext uri="{FF2B5EF4-FFF2-40B4-BE49-F238E27FC236}">
                <a16:creationId xmlns:a16="http://schemas.microsoft.com/office/drawing/2014/main" id="{AF67178C-EF3C-BAD0-1502-CCCD67E328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52271" y="941544"/>
            <a:ext cx="2487458" cy="2487458"/>
          </a:xfrm>
          <a:prstGeom prst="rect">
            <a:avLst/>
          </a:prstGeom>
        </p:spPr>
      </p:pic>
      <p:sp>
        <p:nvSpPr>
          <p:cNvPr id="17" name="Rectangle 16">
            <a:extLst>
              <a:ext uri="{FF2B5EF4-FFF2-40B4-BE49-F238E27FC236}">
                <a16:creationId xmlns:a16="http://schemas.microsoft.com/office/drawing/2014/main" id="{F3F76ABD-D2F6-4661-9415-C4B91D8EA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Tree>
    <p:extLst>
      <p:ext uri="{BB962C8B-B14F-4D97-AF65-F5344CB8AC3E}">
        <p14:creationId xmlns:p14="http://schemas.microsoft.com/office/powerpoint/2010/main" val="288205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B0C9F64-9A4F-B4C6-BC55-6A68607014FC}"/>
              </a:ext>
            </a:extLst>
          </p:cNvPr>
          <p:cNvSpPr>
            <a:spLocks noGrp="1"/>
          </p:cNvSpPr>
          <p:nvPr>
            <p:ph type="title"/>
          </p:nvPr>
        </p:nvSpPr>
        <p:spPr>
          <a:xfrm>
            <a:off x="1251677" y="645105"/>
            <a:ext cx="4357499" cy="1320855"/>
          </a:xfrm>
        </p:spPr>
        <p:txBody>
          <a:bodyPr>
            <a:normAutofit/>
          </a:bodyPr>
          <a:lstStyle/>
          <a:p>
            <a:r>
              <a:rPr lang="tr-TR" sz="4400"/>
              <a:t>Aım of the project</a:t>
            </a:r>
          </a:p>
        </p:txBody>
      </p:sp>
      <p:sp>
        <p:nvSpPr>
          <p:cNvPr id="3" name="İçerik Yer Tutucusu 2">
            <a:extLst>
              <a:ext uri="{FF2B5EF4-FFF2-40B4-BE49-F238E27FC236}">
                <a16:creationId xmlns:a16="http://schemas.microsoft.com/office/drawing/2014/main" id="{C95FDECB-6281-2941-B0CB-09B75C208D14}"/>
              </a:ext>
            </a:extLst>
          </p:cNvPr>
          <p:cNvSpPr>
            <a:spLocks noGrp="1"/>
          </p:cNvSpPr>
          <p:nvPr>
            <p:ph idx="1"/>
          </p:nvPr>
        </p:nvSpPr>
        <p:spPr>
          <a:xfrm>
            <a:off x="1251678" y="2286001"/>
            <a:ext cx="4363595" cy="3593591"/>
          </a:xfrm>
        </p:spPr>
        <p:txBody>
          <a:bodyPr>
            <a:normAutofit/>
          </a:bodyPr>
          <a:lstStyle/>
          <a:p>
            <a:r>
              <a:rPr lang="tr-TR" dirty="0" err="1"/>
              <a:t>Aim</a:t>
            </a:r>
            <a:r>
              <a:rPr lang="tr-TR" dirty="0"/>
              <a:t> of </a:t>
            </a:r>
            <a:r>
              <a:rPr lang="tr-TR" dirty="0" err="1"/>
              <a:t>the</a:t>
            </a:r>
            <a:r>
              <a:rPr lang="tr-TR" dirty="0"/>
              <a:t> </a:t>
            </a:r>
            <a:r>
              <a:rPr lang="tr-TR" dirty="0" err="1"/>
              <a:t>project</a:t>
            </a:r>
            <a:r>
              <a:rPr lang="tr-TR" dirty="0"/>
              <a:t> is </a:t>
            </a:r>
            <a:r>
              <a:rPr lang="tr-TR" dirty="0" err="1"/>
              <a:t>predict</a:t>
            </a:r>
            <a:r>
              <a:rPr lang="tr-TR" dirty="0"/>
              <a:t> </a:t>
            </a:r>
            <a:r>
              <a:rPr lang="tr-TR" dirty="0" err="1"/>
              <a:t>the</a:t>
            </a:r>
            <a:r>
              <a:rPr lang="tr-TR" dirty="0"/>
              <a:t> </a:t>
            </a:r>
            <a:r>
              <a:rPr lang="tr-TR" dirty="0" err="1"/>
              <a:t>result</a:t>
            </a:r>
            <a:r>
              <a:rPr lang="tr-TR" dirty="0"/>
              <a:t> of </a:t>
            </a:r>
            <a:r>
              <a:rPr lang="tr-TR" dirty="0" err="1"/>
              <a:t>the</a:t>
            </a:r>
            <a:r>
              <a:rPr lang="tr-TR" dirty="0"/>
              <a:t> </a:t>
            </a:r>
            <a:r>
              <a:rPr lang="tr-TR" dirty="0" err="1"/>
              <a:t>tennis</a:t>
            </a:r>
            <a:r>
              <a:rPr lang="tr-TR" dirty="0"/>
              <a:t> </a:t>
            </a:r>
            <a:r>
              <a:rPr lang="tr-TR" dirty="0" err="1"/>
              <a:t>match</a:t>
            </a:r>
            <a:r>
              <a:rPr lang="tr-TR" dirty="0"/>
              <a:t> </a:t>
            </a:r>
            <a:r>
              <a:rPr lang="tr-TR" dirty="0" err="1"/>
              <a:t>by</a:t>
            </a:r>
            <a:r>
              <a:rPr lang="tr-TR" dirty="0"/>
              <a:t> </a:t>
            </a:r>
            <a:r>
              <a:rPr lang="tr-TR" dirty="0" err="1"/>
              <a:t>using</a:t>
            </a:r>
            <a:r>
              <a:rPr lang="tr-TR" dirty="0"/>
              <a:t> </a:t>
            </a:r>
            <a:r>
              <a:rPr lang="tr-TR" dirty="0" err="1"/>
              <a:t>different</a:t>
            </a:r>
            <a:r>
              <a:rPr lang="tr-TR" dirty="0"/>
              <a:t> </a:t>
            </a:r>
            <a:r>
              <a:rPr lang="tr-TR" dirty="0" err="1"/>
              <a:t>match</a:t>
            </a:r>
            <a:r>
              <a:rPr lang="tr-TR" dirty="0"/>
              <a:t> </a:t>
            </a:r>
            <a:r>
              <a:rPr lang="tr-TR" dirty="0" err="1"/>
              <a:t>statistics</a:t>
            </a:r>
            <a:r>
              <a:rPr lang="tr-TR" dirty="0"/>
              <a:t>. </a:t>
            </a:r>
          </a:p>
          <a:p>
            <a:r>
              <a:rPr lang="tr-TR" dirty="0" err="1"/>
              <a:t>Another</a:t>
            </a:r>
            <a:r>
              <a:rPr lang="tr-TR" dirty="0"/>
              <a:t> </a:t>
            </a:r>
            <a:r>
              <a:rPr lang="tr-TR" dirty="0" err="1"/>
              <a:t>aim</a:t>
            </a:r>
            <a:r>
              <a:rPr lang="tr-TR" dirty="0"/>
              <a:t> is </a:t>
            </a:r>
            <a:r>
              <a:rPr lang="tr-TR" dirty="0" err="1"/>
              <a:t>to</a:t>
            </a:r>
            <a:r>
              <a:rPr lang="tr-TR" dirty="0"/>
              <a:t> </a:t>
            </a:r>
            <a:r>
              <a:rPr lang="tr-TR" dirty="0" err="1"/>
              <a:t>find</a:t>
            </a:r>
            <a:r>
              <a:rPr lang="tr-TR" dirty="0"/>
              <a:t> </a:t>
            </a:r>
            <a:r>
              <a:rPr lang="tr-TR" dirty="0" err="1"/>
              <a:t>most</a:t>
            </a:r>
            <a:r>
              <a:rPr lang="tr-TR" dirty="0"/>
              <a:t> </a:t>
            </a:r>
            <a:r>
              <a:rPr lang="tr-TR" dirty="0" err="1"/>
              <a:t>effective</a:t>
            </a:r>
            <a:r>
              <a:rPr lang="tr-TR" dirty="0"/>
              <a:t> </a:t>
            </a:r>
            <a:r>
              <a:rPr lang="tr-TR" dirty="0" err="1"/>
              <a:t>match</a:t>
            </a:r>
            <a:r>
              <a:rPr lang="tr-TR" dirty="0"/>
              <a:t> </a:t>
            </a:r>
            <a:r>
              <a:rPr lang="tr-TR" dirty="0" err="1"/>
              <a:t>statistics</a:t>
            </a:r>
            <a:r>
              <a:rPr lang="tr-TR" dirty="0"/>
              <a:t> </a:t>
            </a:r>
            <a:r>
              <a:rPr lang="tr-TR" dirty="0" err="1"/>
              <a:t>for</a:t>
            </a:r>
            <a:r>
              <a:rPr lang="tr-TR" dirty="0"/>
              <a:t> </a:t>
            </a:r>
            <a:r>
              <a:rPr lang="tr-TR" dirty="0" err="1"/>
              <a:t>the</a:t>
            </a:r>
            <a:r>
              <a:rPr lang="tr-TR" dirty="0"/>
              <a:t> </a:t>
            </a:r>
            <a:r>
              <a:rPr lang="tr-TR" dirty="0" err="1"/>
              <a:t>win</a:t>
            </a:r>
            <a:r>
              <a:rPr lang="tr-TR" dirty="0"/>
              <a:t> </a:t>
            </a:r>
            <a:r>
              <a:rPr lang="tr-TR" dirty="0" err="1"/>
              <a:t>and</a:t>
            </a:r>
            <a:r>
              <a:rPr lang="tr-TR" dirty="0"/>
              <a:t> total </a:t>
            </a:r>
            <a:r>
              <a:rPr lang="tr-TR" dirty="0" err="1"/>
              <a:t>points</a:t>
            </a:r>
            <a:r>
              <a:rPr lang="tr-TR" dirty="0"/>
              <a:t> </a:t>
            </a:r>
            <a:r>
              <a:rPr lang="tr-TR" dirty="0" err="1"/>
              <a:t>win</a:t>
            </a:r>
            <a:r>
              <a:rPr lang="tr-TR" dirty="0"/>
              <a:t>.</a:t>
            </a:r>
          </a:p>
        </p:txBody>
      </p:sp>
      <p:pic>
        <p:nvPicPr>
          <p:cNvPr id="2050" name="Picture 2" descr="Roger Federer Wins 19th Grand Slam, The World Salutes Him | Tennis News">
            <a:extLst>
              <a:ext uri="{FF2B5EF4-FFF2-40B4-BE49-F238E27FC236}">
                <a16:creationId xmlns:a16="http://schemas.microsoft.com/office/drawing/2014/main" id="{97062376-2316-8313-A9DF-0ECAD123A0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9" r="11081" b="1"/>
          <a:stretch/>
        </p:blipFill>
        <p:spPr bwMode="auto">
          <a:xfrm>
            <a:off x="6096000" y="580713"/>
            <a:ext cx="5414304" cy="5407737"/>
          </a:xfrm>
          <a:custGeom>
            <a:avLst/>
            <a:gdLst/>
            <a:ahLst/>
            <a:cxnLst/>
            <a:rect l="l" t="t" r="r" b="b"/>
            <a:pathLst>
              <a:path w="3860171" h="3855489">
                <a:moveTo>
                  <a:pt x="1930086" y="0"/>
                </a:moveTo>
                <a:lnTo>
                  <a:pt x="1967540" y="3511"/>
                </a:lnTo>
                <a:lnTo>
                  <a:pt x="2003824" y="12875"/>
                </a:lnTo>
                <a:lnTo>
                  <a:pt x="2038938" y="26920"/>
                </a:lnTo>
                <a:lnTo>
                  <a:pt x="2075222" y="44477"/>
                </a:lnTo>
                <a:lnTo>
                  <a:pt x="2109166" y="64375"/>
                </a:lnTo>
                <a:lnTo>
                  <a:pt x="2144279" y="85443"/>
                </a:lnTo>
                <a:lnTo>
                  <a:pt x="2179393" y="104171"/>
                </a:lnTo>
                <a:lnTo>
                  <a:pt x="2214507" y="122898"/>
                </a:lnTo>
                <a:lnTo>
                  <a:pt x="2248450" y="136943"/>
                </a:lnTo>
                <a:lnTo>
                  <a:pt x="2285905" y="146307"/>
                </a:lnTo>
                <a:lnTo>
                  <a:pt x="2322189" y="150989"/>
                </a:lnTo>
                <a:lnTo>
                  <a:pt x="2360814" y="150989"/>
                </a:lnTo>
                <a:lnTo>
                  <a:pt x="2400610" y="148648"/>
                </a:lnTo>
                <a:lnTo>
                  <a:pt x="2440405" y="143966"/>
                </a:lnTo>
                <a:lnTo>
                  <a:pt x="2480201" y="138114"/>
                </a:lnTo>
                <a:lnTo>
                  <a:pt x="2519996" y="133432"/>
                </a:lnTo>
                <a:lnTo>
                  <a:pt x="2559792" y="129921"/>
                </a:lnTo>
                <a:lnTo>
                  <a:pt x="2597247" y="131091"/>
                </a:lnTo>
                <a:lnTo>
                  <a:pt x="2633531" y="135773"/>
                </a:lnTo>
                <a:lnTo>
                  <a:pt x="2668644" y="146307"/>
                </a:lnTo>
                <a:lnTo>
                  <a:pt x="2697906" y="161523"/>
                </a:lnTo>
                <a:lnTo>
                  <a:pt x="2725997" y="181421"/>
                </a:lnTo>
                <a:lnTo>
                  <a:pt x="2750577" y="204830"/>
                </a:lnTo>
                <a:lnTo>
                  <a:pt x="2775156" y="231750"/>
                </a:lnTo>
                <a:lnTo>
                  <a:pt x="2797395" y="259841"/>
                </a:lnTo>
                <a:lnTo>
                  <a:pt x="2819634" y="289103"/>
                </a:lnTo>
                <a:lnTo>
                  <a:pt x="2841872" y="318364"/>
                </a:lnTo>
                <a:lnTo>
                  <a:pt x="2864111" y="346455"/>
                </a:lnTo>
                <a:lnTo>
                  <a:pt x="2887520" y="373376"/>
                </a:lnTo>
                <a:lnTo>
                  <a:pt x="2914441" y="396785"/>
                </a:lnTo>
                <a:lnTo>
                  <a:pt x="2940191" y="417853"/>
                </a:lnTo>
                <a:lnTo>
                  <a:pt x="2969452" y="434240"/>
                </a:lnTo>
                <a:lnTo>
                  <a:pt x="3001055" y="448285"/>
                </a:lnTo>
                <a:lnTo>
                  <a:pt x="3034998" y="459990"/>
                </a:lnTo>
                <a:lnTo>
                  <a:pt x="3070112" y="470524"/>
                </a:lnTo>
                <a:lnTo>
                  <a:pt x="3105226" y="479888"/>
                </a:lnTo>
                <a:lnTo>
                  <a:pt x="3141510" y="489251"/>
                </a:lnTo>
                <a:lnTo>
                  <a:pt x="3175453" y="499785"/>
                </a:lnTo>
                <a:lnTo>
                  <a:pt x="3209396" y="511490"/>
                </a:lnTo>
                <a:lnTo>
                  <a:pt x="3240999" y="525535"/>
                </a:lnTo>
                <a:lnTo>
                  <a:pt x="3269090" y="543092"/>
                </a:lnTo>
                <a:lnTo>
                  <a:pt x="3294840" y="564161"/>
                </a:lnTo>
                <a:lnTo>
                  <a:pt x="3315908" y="589911"/>
                </a:lnTo>
                <a:lnTo>
                  <a:pt x="3333465" y="618002"/>
                </a:lnTo>
                <a:lnTo>
                  <a:pt x="3347510" y="649604"/>
                </a:lnTo>
                <a:lnTo>
                  <a:pt x="3359215" y="683547"/>
                </a:lnTo>
                <a:lnTo>
                  <a:pt x="3369749" y="717491"/>
                </a:lnTo>
                <a:lnTo>
                  <a:pt x="3379113" y="753775"/>
                </a:lnTo>
                <a:lnTo>
                  <a:pt x="3388476" y="788889"/>
                </a:lnTo>
                <a:lnTo>
                  <a:pt x="3399010" y="824002"/>
                </a:lnTo>
                <a:lnTo>
                  <a:pt x="3410715" y="857946"/>
                </a:lnTo>
                <a:lnTo>
                  <a:pt x="3424760" y="889548"/>
                </a:lnTo>
                <a:lnTo>
                  <a:pt x="3441147" y="918809"/>
                </a:lnTo>
                <a:lnTo>
                  <a:pt x="3462215" y="944560"/>
                </a:lnTo>
                <a:lnTo>
                  <a:pt x="3485624" y="971480"/>
                </a:lnTo>
                <a:lnTo>
                  <a:pt x="3512545" y="994889"/>
                </a:lnTo>
                <a:lnTo>
                  <a:pt x="3540636" y="1017128"/>
                </a:lnTo>
                <a:lnTo>
                  <a:pt x="3571068" y="1039367"/>
                </a:lnTo>
                <a:lnTo>
                  <a:pt x="3600329" y="1061605"/>
                </a:lnTo>
                <a:lnTo>
                  <a:pt x="3628420" y="1083844"/>
                </a:lnTo>
                <a:lnTo>
                  <a:pt x="3655341" y="1108424"/>
                </a:lnTo>
                <a:lnTo>
                  <a:pt x="3678750" y="1133003"/>
                </a:lnTo>
                <a:lnTo>
                  <a:pt x="3698648" y="1161094"/>
                </a:lnTo>
                <a:lnTo>
                  <a:pt x="3713864" y="1190356"/>
                </a:lnTo>
                <a:lnTo>
                  <a:pt x="3724398" y="1225469"/>
                </a:lnTo>
                <a:lnTo>
                  <a:pt x="3729080" y="1261754"/>
                </a:lnTo>
                <a:lnTo>
                  <a:pt x="3730250" y="1299208"/>
                </a:lnTo>
                <a:lnTo>
                  <a:pt x="3726739" y="1339004"/>
                </a:lnTo>
                <a:lnTo>
                  <a:pt x="3722057" y="1378799"/>
                </a:lnTo>
                <a:lnTo>
                  <a:pt x="3716205" y="1418595"/>
                </a:lnTo>
                <a:lnTo>
                  <a:pt x="3711523" y="1458391"/>
                </a:lnTo>
                <a:lnTo>
                  <a:pt x="3709182" y="1498186"/>
                </a:lnTo>
                <a:lnTo>
                  <a:pt x="3709182" y="1536811"/>
                </a:lnTo>
                <a:lnTo>
                  <a:pt x="3713864" y="1573096"/>
                </a:lnTo>
                <a:lnTo>
                  <a:pt x="3723228" y="1609380"/>
                </a:lnTo>
                <a:lnTo>
                  <a:pt x="3737273" y="1643323"/>
                </a:lnTo>
                <a:lnTo>
                  <a:pt x="3756000" y="1678437"/>
                </a:lnTo>
                <a:lnTo>
                  <a:pt x="3774728" y="1713550"/>
                </a:lnTo>
                <a:lnTo>
                  <a:pt x="3795796" y="1748664"/>
                </a:lnTo>
                <a:lnTo>
                  <a:pt x="3815694" y="1782608"/>
                </a:lnTo>
                <a:lnTo>
                  <a:pt x="3833250" y="1818892"/>
                </a:lnTo>
                <a:lnTo>
                  <a:pt x="3847296" y="1854005"/>
                </a:lnTo>
                <a:lnTo>
                  <a:pt x="3856660" y="1890290"/>
                </a:lnTo>
                <a:lnTo>
                  <a:pt x="3860171" y="1927744"/>
                </a:lnTo>
                <a:lnTo>
                  <a:pt x="3856660" y="1965199"/>
                </a:lnTo>
                <a:lnTo>
                  <a:pt x="3847296" y="2001483"/>
                </a:lnTo>
                <a:lnTo>
                  <a:pt x="3833250" y="2036597"/>
                </a:lnTo>
                <a:lnTo>
                  <a:pt x="3815694" y="2072881"/>
                </a:lnTo>
                <a:lnTo>
                  <a:pt x="3795796" y="2106824"/>
                </a:lnTo>
                <a:lnTo>
                  <a:pt x="3774728" y="2141938"/>
                </a:lnTo>
                <a:lnTo>
                  <a:pt x="3756000" y="2177052"/>
                </a:lnTo>
                <a:lnTo>
                  <a:pt x="3737273" y="2212166"/>
                </a:lnTo>
                <a:lnTo>
                  <a:pt x="3723228" y="2246109"/>
                </a:lnTo>
                <a:lnTo>
                  <a:pt x="3713864" y="2282393"/>
                </a:lnTo>
                <a:lnTo>
                  <a:pt x="3709182" y="2318677"/>
                </a:lnTo>
                <a:lnTo>
                  <a:pt x="3709182" y="2357302"/>
                </a:lnTo>
                <a:lnTo>
                  <a:pt x="3711523" y="2397098"/>
                </a:lnTo>
                <a:lnTo>
                  <a:pt x="3716205" y="2436894"/>
                </a:lnTo>
                <a:lnTo>
                  <a:pt x="3722057" y="2476689"/>
                </a:lnTo>
                <a:lnTo>
                  <a:pt x="3726739" y="2516485"/>
                </a:lnTo>
                <a:lnTo>
                  <a:pt x="3730250" y="2556280"/>
                </a:lnTo>
                <a:lnTo>
                  <a:pt x="3729080" y="2593735"/>
                </a:lnTo>
                <a:lnTo>
                  <a:pt x="3724398" y="2630019"/>
                </a:lnTo>
                <a:lnTo>
                  <a:pt x="3713864" y="2665133"/>
                </a:lnTo>
                <a:lnTo>
                  <a:pt x="3698648" y="2694394"/>
                </a:lnTo>
                <a:lnTo>
                  <a:pt x="3678750" y="2722485"/>
                </a:lnTo>
                <a:lnTo>
                  <a:pt x="3655341" y="2747065"/>
                </a:lnTo>
                <a:lnTo>
                  <a:pt x="3628420" y="2771645"/>
                </a:lnTo>
                <a:lnTo>
                  <a:pt x="3600329" y="2793883"/>
                </a:lnTo>
                <a:lnTo>
                  <a:pt x="3571068" y="2816122"/>
                </a:lnTo>
                <a:lnTo>
                  <a:pt x="3540636" y="2838361"/>
                </a:lnTo>
                <a:lnTo>
                  <a:pt x="3512545" y="2860599"/>
                </a:lnTo>
                <a:lnTo>
                  <a:pt x="3485624" y="2884009"/>
                </a:lnTo>
                <a:lnTo>
                  <a:pt x="3462215" y="2910929"/>
                </a:lnTo>
                <a:lnTo>
                  <a:pt x="3441147" y="2936679"/>
                </a:lnTo>
                <a:lnTo>
                  <a:pt x="3424760" y="2965941"/>
                </a:lnTo>
                <a:lnTo>
                  <a:pt x="3410715" y="2997543"/>
                </a:lnTo>
                <a:lnTo>
                  <a:pt x="3399010" y="3031486"/>
                </a:lnTo>
                <a:lnTo>
                  <a:pt x="3388476" y="3066600"/>
                </a:lnTo>
                <a:lnTo>
                  <a:pt x="3379113" y="3101714"/>
                </a:lnTo>
                <a:lnTo>
                  <a:pt x="3369749" y="3137998"/>
                </a:lnTo>
                <a:lnTo>
                  <a:pt x="3359215" y="3171941"/>
                </a:lnTo>
                <a:lnTo>
                  <a:pt x="3347510" y="3205885"/>
                </a:lnTo>
                <a:lnTo>
                  <a:pt x="3333465" y="3237487"/>
                </a:lnTo>
                <a:lnTo>
                  <a:pt x="3315908" y="3265578"/>
                </a:lnTo>
                <a:lnTo>
                  <a:pt x="3294840" y="3291328"/>
                </a:lnTo>
                <a:lnTo>
                  <a:pt x="3269090" y="3312396"/>
                </a:lnTo>
                <a:lnTo>
                  <a:pt x="3240999" y="3329953"/>
                </a:lnTo>
                <a:lnTo>
                  <a:pt x="3209396" y="3343999"/>
                </a:lnTo>
                <a:lnTo>
                  <a:pt x="3175453" y="3355703"/>
                </a:lnTo>
                <a:lnTo>
                  <a:pt x="3141510" y="3366237"/>
                </a:lnTo>
                <a:lnTo>
                  <a:pt x="3105226" y="3375601"/>
                </a:lnTo>
                <a:lnTo>
                  <a:pt x="3070112" y="3384965"/>
                </a:lnTo>
                <a:lnTo>
                  <a:pt x="3034998" y="3395499"/>
                </a:lnTo>
                <a:lnTo>
                  <a:pt x="3001055" y="3407203"/>
                </a:lnTo>
                <a:lnTo>
                  <a:pt x="2969452" y="3421249"/>
                </a:lnTo>
                <a:lnTo>
                  <a:pt x="2940191" y="3437635"/>
                </a:lnTo>
                <a:lnTo>
                  <a:pt x="2914441" y="3458704"/>
                </a:lnTo>
                <a:lnTo>
                  <a:pt x="2887520" y="3482113"/>
                </a:lnTo>
                <a:lnTo>
                  <a:pt x="2864111" y="3509033"/>
                </a:lnTo>
                <a:lnTo>
                  <a:pt x="2841872" y="3537124"/>
                </a:lnTo>
                <a:lnTo>
                  <a:pt x="2819634" y="3566386"/>
                </a:lnTo>
                <a:lnTo>
                  <a:pt x="2797395" y="3595647"/>
                </a:lnTo>
                <a:lnTo>
                  <a:pt x="2775156" y="3623738"/>
                </a:lnTo>
                <a:lnTo>
                  <a:pt x="2750577" y="3650659"/>
                </a:lnTo>
                <a:lnTo>
                  <a:pt x="2725997" y="3674068"/>
                </a:lnTo>
                <a:lnTo>
                  <a:pt x="2697906" y="3693966"/>
                </a:lnTo>
                <a:lnTo>
                  <a:pt x="2668644" y="3709182"/>
                </a:lnTo>
                <a:lnTo>
                  <a:pt x="2633531" y="3719716"/>
                </a:lnTo>
                <a:lnTo>
                  <a:pt x="2597247" y="3724398"/>
                </a:lnTo>
                <a:lnTo>
                  <a:pt x="2559792" y="3725568"/>
                </a:lnTo>
                <a:lnTo>
                  <a:pt x="2519996" y="3722057"/>
                </a:lnTo>
                <a:lnTo>
                  <a:pt x="2480201" y="3717375"/>
                </a:lnTo>
                <a:lnTo>
                  <a:pt x="2440405" y="3711523"/>
                </a:lnTo>
                <a:lnTo>
                  <a:pt x="2400610" y="3706841"/>
                </a:lnTo>
                <a:lnTo>
                  <a:pt x="2360814" y="3704500"/>
                </a:lnTo>
                <a:lnTo>
                  <a:pt x="2322189" y="3704500"/>
                </a:lnTo>
                <a:lnTo>
                  <a:pt x="2285905" y="3709182"/>
                </a:lnTo>
                <a:lnTo>
                  <a:pt x="2248450" y="3718545"/>
                </a:lnTo>
                <a:lnTo>
                  <a:pt x="2214507" y="3732591"/>
                </a:lnTo>
                <a:lnTo>
                  <a:pt x="2179393" y="3751318"/>
                </a:lnTo>
                <a:lnTo>
                  <a:pt x="2144279" y="3770045"/>
                </a:lnTo>
                <a:lnTo>
                  <a:pt x="2109166" y="3791114"/>
                </a:lnTo>
                <a:lnTo>
                  <a:pt x="2075222" y="3811011"/>
                </a:lnTo>
                <a:lnTo>
                  <a:pt x="2038938" y="3828568"/>
                </a:lnTo>
                <a:lnTo>
                  <a:pt x="2003824" y="3842614"/>
                </a:lnTo>
                <a:lnTo>
                  <a:pt x="1967540" y="3851978"/>
                </a:lnTo>
                <a:lnTo>
                  <a:pt x="1930086" y="3855489"/>
                </a:lnTo>
                <a:lnTo>
                  <a:pt x="1892631" y="3851978"/>
                </a:lnTo>
                <a:lnTo>
                  <a:pt x="1856347" y="3842614"/>
                </a:lnTo>
                <a:lnTo>
                  <a:pt x="1821233" y="3828568"/>
                </a:lnTo>
                <a:lnTo>
                  <a:pt x="1784949" y="3811011"/>
                </a:lnTo>
                <a:lnTo>
                  <a:pt x="1751005" y="3791114"/>
                </a:lnTo>
                <a:lnTo>
                  <a:pt x="1715892" y="3770045"/>
                </a:lnTo>
                <a:lnTo>
                  <a:pt x="1680778" y="3751318"/>
                </a:lnTo>
                <a:lnTo>
                  <a:pt x="1645664" y="3732591"/>
                </a:lnTo>
                <a:lnTo>
                  <a:pt x="1610550" y="3718545"/>
                </a:lnTo>
                <a:lnTo>
                  <a:pt x="1574266" y="3709182"/>
                </a:lnTo>
                <a:lnTo>
                  <a:pt x="1537982" y="3704500"/>
                </a:lnTo>
                <a:lnTo>
                  <a:pt x="1499357" y="3704500"/>
                </a:lnTo>
                <a:lnTo>
                  <a:pt x="1459561" y="3706841"/>
                </a:lnTo>
                <a:lnTo>
                  <a:pt x="1419766" y="3711523"/>
                </a:lnTo>
                <a:lnTo>
                  <a:pt x="1379970" y="3717375"/>
                </a:lnTo>
                <a:lnTo>
                  <a:pt x="1340175" y="3722057"/>
                </a:lnTo>
                <a:lnTo>
                  <a:pt x="1300379" y="3725568"/>
                </a:lnTo>
                <a:lnTo>
                  <a:pt x="1262924" y="3724398"/>
                </a:lnTo>
                <a:lnTo>
                  <a:pt x="1226640" y="3719716"/>
                </a:lnTo>
                <a:lnTo>
                  <a:pt x="1191526" y="3709182"/>
                </a:lnTo>
                <a:lnTo>
                  <a:pt x="1162265" y="3693966"/>
                </a:lnTo>
                <a:lnTo>
                  <a:pt x="1134174" y="3674068"/>
                </a:lnTo>
                <a:lnTo>
                  <a:pt x="1109594" y="3650659"/>
                </a:lnTo>
                <a:lnTo>
                  <a:pt x="1085015" y="3623738"/>
                </a:lnTo>
                <a:lnTo>
                  <a:pt x="1062776" y="3595647"/>
                </a:lnTo>
                <a:lnTo>
                  <a:pt x="1040537" y="3566386"/>
                </a:lnTo>
                <a:lnTo>
                  <a:pt x="1018299" y="3537124"/>
                </a:lnTo>
                <a:lnTo>
                  <a:pt x="996060" y="3509033"/>
                </a:lnTo>
                <a:lnTo>
                  <a:pt x="972651" y="3482113"/>
                </a:lnTo>
                <a:lnTo>
                  <a:pt x="945730" y="3458704"/>
                </a:lnTo>
                <a:lnTo>
                  <a:pt x="919980" y="3437635"/>
                </a:lnTo>
                <a:lnTo>
                  <a:pt x="890719" y="3421249"/>
                </a:lnTo>
                <a:lnTo>
                  <a:pt x="859116" y="3407203"/>
                </a:lnTo>
                <a:lnTo>
                  <a:pt x="825173" y="3395499"/>
                </a:lnTo>
                <a:lnTo>
                  <a:pt x="790059" y="3384965"/>
                </a:lnTo>
                <a:lnTo>
                  <a:pt x="754946" y="3375601"/>
                </a:lnTo>
                <a:lnTo>
                  <a:pt x="718662" y="3366237"/>
                </a:lnTo>
                <a:lnTo>
                  <a:pt x="684718" y="3355703"/>
                </a:lnTo>
                <a:lnTo>
                  <a:pt x="650775" y="3343999"/>
                </a:lnTo>
                <a:lnTo>
                  <a:pt x="619173" y="3329953"/>
                </a:lnTo>
                <a:lnTo>
                  <a:pt x="591082" y="3312396"/>
                </a:lnTo>
                <a:lnTo>
                  <a:pt x="565332" y="3291328"/>
                </a:lnTo>
                <a:lnTo>
                  <a:pt x="544263" y="3265578"/>
                </a:lnTo>
                <a:lnTo>
                  <a:pt x="526706" y="3237487"/>
                </a:lnTo>
                <a:lnTo>
                  <a:pt x="512661" y="3205885"/>
                </a:lnTo>
                <a:lnTo>
                  <a:pt x="500956" y="3171941"/>
                </a:lnTo>
                <a:lnTo>
                  <a:pt x="490422" y="3137998"/>
                </a:lnTo>
                <a:lnTo>
                  <a:pt x="481059" y="3101714"/>
                </a:lnTo>
                <a:lnTo>
                  <a:pt x="471695" y="3066600"/>
                </a:lnTo>
                <a:lnTo>
                  <a:pt x="461161" y="3031486"/>
                </a:lnTo>
                <a:lnTo>
                  <a:pt x="449456" y="2997543"/>
                </a:lnTo>
                <a:lnTo>
                  <a:pt x="435411" y="2965941"/>
                </a:lnTo>
                <a:lnTo>
                  <a:pt x="419024" y="2936679"/>
                </a:lnTo>
                <a:lnTo>
                  <a:pt x="397956" y="2910929"/>
                </a:lnTo>
                <a:lnTo>
                  <a:pt x="374547" y="2884009"/>
                </a:lnTo>
                <a:lnTo>
                  <a:pt x="347626" y="2860599"/>
                </a:lnTo>
                <a:lnTo>
                  <a:pt x="318365" y="2838361"/>
                </a:lnTo>
                <a:lnTo>
                  <a:pt x="289103" y="2816122"/>
                </a:lnTo>
                <a:lnTo>
                  <a:pt x="259842" y="2793883"/>
                </a:lnTo>
                <a:lnTo>
                  <a:pt x="231751" y="2771645"/>
                </a:lnTo>
                <a:lnTo>
                  <a:pt x="204830" y="2747065"/>
                </a:lnTo>
                <a:lnTo>
                  <a:pt x="181421" y="2722485"/>
                </a:lnTo>
                <a:lnTo>
                  <a:pt x="161523" y="2694394"/>
                </a:lnTo>
                <a:lnTo>
                  <a:pt x="146308" y="2665133"/>
                </a:lnTo>
                <a:lnTo>
                  <a:pt x="135773" y="2630019"/>
                </a:lnTo>
                <a:lnTo>
                  <a:pt x="131092" y="2593735"/>
                </a:lnTo>
                <a:lnTo>
                  <a:pt x="129921" y="2556280"/>
                </a:lnTo>
                <a:lnTo>
                  <a:pt x="133432" y="2516485"/>
                </a:lnTo>
                <a:lnTo>
                  <a:pt x="138114" y="2476689"/>
                </a:lnTo>
                <a:lnTo>
                  <a:pt x="143967" y="2436894"/>
                </a:lnTo>
                <a:lnTo>
                  <a:pt x="148648" y="2397098"/>
                </a:lnTo>
                <a:lnTo>
                  <a:pt x="150989" y="2357302"/>
                </a:lnTo>
                <a:lnTo>
                  <a:pt x="150989" y="2318677"/>
                </a:lnTo>
                <a:lnTo>
                  <a:pt x="146308" y="2282393"/>
                </a:lnTo>
                <a:lnTo>
                  <a:pt x="136944" y="2246109"/>
                </a:lnTo>
                <a:lnTo>
                  <a:pt x="122898" y="2212166"/>
                </a:lnTo>
                <a:lnTo>
                  <a:pt x="105341" y="2177052"/>
                </a:lnTo>
                <a:lnTo>
                  <a:pt x="85444" y="2141938"/>
                </a:lnTo>
                <a:lnTo>
                  <a:pt x="64375" y="2106824"/>
                </a:lnTo>
                <a:lnTo>
                  <a:pt x="44478" y="2072881"/>
                </a:lnTo>
                <a:lnTo>
                  <a:pt x="26921" y="2036597"/>
                </a:lnTo>
                <a:lnTo>
                  <a:pt x="12875" y="2001483"/>
                </a:lnTo>
                <a:lnTo>
                  <a:pt x="3512" y="1965199"/>
                </a:lnTo>
                <a:lnTo>
                  <a:pt x="0" y="1927744"/>
                </a:lnTo>
                <a:lnTo>
                  <a:pt x="3512" y="1890290"/>
                </a:lnTo>
                <a:lnTo>
                  <a:pt x="12875" y="1854005"/>
                </a:lnTo>
                <a:lnTo>
                  <a:pt x="26921" y="1818892"/>
                </a:lnTo>
                <a:lnTo>
                  <a:pt x="44478" y="1782608"/>
                </a:lnTo>
                <a:lnTo>
                  <a:pt x="64375" y="1748664"/>
                </a:lnTo>
                <a:lnTo>
                  <a:pt x="85444" y="1713550"/>
                </a:lnTo>
                <a:lnTo>
                  <a:pt x="105341" y="1678437"/>
                </a:lnTo>
                <a:lnTo>
                  <a:pt x="122898" y="1643323"/>
                </a:lnTo>
                <a:lnTo>
                  <a:pt x="136944" y="1609380"/>
                </a:lnTo>
                <a:lnTo>
                  <a:pt x="146308" y="1573096"/>
                </a:lnTo>
                <a:lnTo>
                  <a:pt x="150989" y="1536811"/>
                </a:lnTo>
                <a:lnTo>
                  <a:pt x="150989" y="1498186"/>
                </a:lnTo>
                <a:lnTo>
                  <a:pt x="148648" y="1458391"/>
                </a:lnTo>
                <a:lnTo>
                  <a:pt x="143967" y="1418595"/>
                </a:lnTo>
                <a:lnTo>
                  <a:pt x="138114" y="1378799"/>
                </a:lnTo>
                <a:lnTo>
                  <a:pt x="133432" y="1339004"/>
                </a:lnTo>
                <a:lnTo>
                  <a:pt x="129921" y="1299208"/>
                </a:lnTo>
                <a:lnTo>
                  <a:pt x="131092" y="1261754"/>
                </a:lnTo>
                <a:lnTo>
                  <a:pt x="135773" y="1225469"/>
                </a:lnTo>
                <a:lnTo>
                  <a:pt x="146308" y="1190356"/>
                </a:lnTo>
                <a:lnTo>
                  <a:pt x="161523" y="1161094"/>
                </a:lnTo>
                <a:lnTo>
                  <a:pt x="181421" y="1133003"/>
                </a:lnTo>
                <a:lnTo>
                  <a:pt x="204830" y="1108424"/>
                </a:lnTo>
                <a:lnTo>
                  <a:pt x="231751" y="1083844"/>
                </a:lnTo>
                <a:lnTo>
                  <a:pt x="259842" y="1061605"/>
                </a:lnTo>
                <a:lnTo>
                  <a:pt x="289103" y="1039367"/>
                </a:lnTo>
                <a:lnTo>
                  <a:pt x="318365" y="1017128"/>
                </a:lnTo>
                <a:lnTo>
                  <a:pt x="347626" y="994889"/>
                </a:lnTo>
                <a:lnTo>
                  <a:pt x="374547" y="971480"/>
                </a:lnTo>
                <a:lnTo>
                  <a:pt x="397956" y="944560"/>
                </a:lnTo>
                <a:lnTo>
                  <a:pt x="419024" y="918809"/>
                </a:lnTo>
                <a:lnTo>
                  <a:pt x="435411" y="889548"/>
                </a:lnTo>
                <a:lnTo>
                  <a:pt x="449456" y="857946"/>
                </a:lnTo>
                <a:lnTo>
                  <a:pt x="461161" y="824002"/>
                </a:lnTo>
                <a:lnTo>
                  <a:pt x="471695" y="788889"/>
                </a:lnTo>
                <a:lnTo>
                  <a:pt x="481059" y="753775"/>
                </a:lnTo>
                <a:lnTo>
                  <a:pt x="490422" y="717491"/>
                </a:lnTo>
                <a:lnTo>
                  <a:pt x="500956" y="683547"/>
                </a:lnTo>
                <a:lnTo>
                  <a:pt x="512661" y="649604"/>
                </a:lnTo>
                <a:lnTo>
                  <a:pt x="526706" y="618002"/>
                </a:lnTo>
                <a:lnTo>
                  <a:pt x="544263" y="589911"/>
                </a:lnTo>
                <a:lnTo>
                  <a:pt x="565332" y="564161"/>
                </a:lnTo>
                <a:lnTo>
                  <a:pt x="591082" y="543092"/>
                </a:lnTo>
                <a:lnTo>
                  <a:pt x="619173" y="525535"/>
                </a:lnTo>
                <a:lnTo>
                  <a:pt x="650775" y="511490"/>
                </a:lnTo>
                <a:lnTo>
                  <a:pt x="684718" y="499785"/>
                </a:lnTo>
                <a:lnTo>
                  <a:pt x="718662" y="489251"/>
                </a:lnTo>
                <a:lnTo>
                  <a:pt x="754946" y="479888"/>
                </a:lnTo>
                <a:lnTo>
                  <a:pt x="790059" y="470524"/>
                </a:lnTo>
                <a:lnTo>
                  <a:pt x="825173" y="459990"/>
                </a:lnTo>
                <a:lnTo>
                  <a:pt x="859116" y="448285"/>
                </a:lnTo>
                <a:lnTo>
                  <a:pt x="890719" y="434240"/>
                </a:lnTo>
                <a:lnTo>
                  <a:pt x="919980" y="417853"/>
                </a:lnTo>
                <a:lnTo>
                  <a:pt x="945730" y="396785"/>
                </a:lnTo>
                <a:lnTo>
                  <a:pt x="972651" y="373376"/>
                </a:lnTo>
                <a:lnTo>
                  <a:pt x="996060" y="346455"/>
                </a:lnTo>
                <a:lnTo>
                  <a:pt x="1018299" y="318364"/>
                </a:lnTo>
                <a:lnTo>
                  <a:pt x="1040537" y="289103"/>
                </a:lnTo>
                <a:lnTo>
                  <a:pt x="1062776" y="259841"/>
                </a:lnTo>
                <a:lnTo>
                  <a:pt x="1085015" y="231750"/>
                </a:lnTo>
                <a:lnTo>
                  <a:pt x="1109594" y="204830"/>
                </a:lnTo>
                <a:lnTo>
                  <a:pt x="1134174" y="181421"/>
                </a:lnTo>
                <a:lnTo>
                  <a:pt x="1162265" y="161523"/>
                </a:lnTo>
                <a:lnTo>
                  <a:pt x="1191526" y="146307"/>
                </a:lnTo>
                <a:lnTo>
                  <a:pt x="1226640" y="135773"/>
                </a:lnTo>
                <a:lnTo>
                  <a:pt x="1262924" y="131091"/>
                </a:lnTo>
                <a:lnTo>
                  <a:pt x="1300379" y="129921"/>
                </a:lnTo>
                <a:lnTo>
                  <a:pt x="1340175" y="133432"/>
                </a:lnTo>
                <a:lnTo>
                  <a:pt x="1379970" y="138114"/>
                </a:lnTo>
                <a:lnTo>
                  <a:pt x="1419766" y="143966"/>
                </a:lnTo>
                <a:lnTo>
                  <a:pt x="1459561" y="148648"/>
                </a:lnTo>
                <a:lnTo>
                  <a:pt x="1499357" y="150989"/>
                </a:lnTo>
                <a:lnTo>
                  <a:pt x="1537982" y="150989"/>
                </a:lnTo>
                <a:lnTo>
                  <a:pt x="1574266" y="146307"/>
                </a:lnTo>
                <a:lnTo>
                  <a:pt x="1610550" y="136943"/>
                </a:lnTo>
                <a:lnTo>
                  <a:pt x="1645664" y="122898"/>
                </a:lnTo>
                <a:lnTo>
                  <a:pt x="1680778" y="104171"/>
                </a:lnTo>
                <a:lnTo>
                  <a:pt x="1715892" y="85443"/>
                </a:lnTo>
                <a:lnTo>
                  <a:pt x="1751005" y="64375"/>
                </a:lnTo>
                <a:lnTo>
                  <a:pt x="1784949" y="44477"/>
                </a:lnTo>
                <a:lnTo>
                  <a:pt x="1821233" y="26920"/>
                </a:lnTo>
                <a:lnTo>
                  <a:pt x="1856347" y="12875"/>
                </a:lnTo>
                <a:lnTo>
                  <a:pt x="1892631" y="351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99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3432A62-B48E-05EE-D44F-FECF009C7156}"/>
              </a:ext>
            </a:extLst>
          </p:cNvPr>
          <p:cNvSpPr>
            <a:spLocks noGrp="1"/>
          </p:cNvSpPr>
          <p:nvPr>
            <p:ph type="title"/>
          </p:nvPr>
        </p:nvSpPr>
        <p:spPr>
          <a:xfrm>
            <a:off x="1251677" y="645105"/>
            <a:ext cx="4357499" cy="1320855"/>
          </a:xfrm>
        </p:spPr>
        <p:txBody>
          <a:bodyPr vert="horz" lIns="91440" tIns="45720" rIns="91440" bIns="45720" rtlCol="0" anchor="t">
            <a:normAutofit/>
          </a:bodyPr>
          <a:lstStyle/>
          <a:p>
            <a:r>
              <a:rPr lang="en-US" sz="4400" dirty="0"/>
              <a:t>DATA CLEANING And TIDYING</a:t>
            </a:r>
          </a:p>
        </p:txBody>
      </p:sp>
      <p:sp>
        <p:nvSpPr>
          <p:cNvPr id="12" name="Metin kutusu 11">
            <a:extLst>
              <a:ext uri="{FF2B5EF4-FFF2-40B4-BE49-F238E27FC236}">
                <a16:creationId xmlns:a16="http://schemas.microsoft.com/office/drawing/2014/main" id="{A55B9489-C2BE-8127-D2A3-D1A1AE98C47B}"/>
              </a:ext>
            </a:extLst>
          </p:cNvPr>
          <p:cNvSpPr txBox="1"/>
          <p:nvPr/>
        </p:nvSpPr>
        <p:spPr>
          <a:xfrm>
            <a:off x="1251678" y="2286001"/>
            <a:ext cx="4363595" cy="3593591"/>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a:solidFill>
                  <a:schemeClr val="tx1">
                    <a:lumMod val="65000"/>
                    <a:lumOff val="35000"/>
                  </a:schemeClr>
                </a:solidFill>
              </a:rPr>
              <a:t>There is a problem about player names column because of writing names with different types like below. All names changed as shorter version like «M.Bartolli</a:t>
            </a:r>
          </a:p>
          <a:p>
            <a:pPr indent="-228600" defTabSz="914400">
              <a:lnSpc>
                <a:spcPct val="110000"/>
              </a:lnSpc>
              <a:spcBef>
                <a:spcPts val="700"/>
              </a:spcBef>
              <a:buClr>
                <a:schemeClr val="tx2"/>
              </a:buClr>
            </a:pPr>
            <a:r>
              <a:rPr lang="en-US">
                <a:solidFill>
                  <a:schemeClr val="tx1">
                    <a:lumMod val="65000"/>
                    <a:lumOff val="35000"/>
                  </a:schemeClr>
                </a:solidFill>
              </a:rPr>
              <a:t>After fixed player names, there is 358 unique player on the data set.</a:t>
            </a:r>
          </a:p>
          <a:p>
            <a:pPr indent="-228600" defTabSz="914400">
              <a:lnSpc>
                <a:spcPct val="110000"/>
              </a:lnSpc>
              <a:spcBef>
                <a:spcPts val="700"/>
              </a:spcBef>
              <a:buClr>
                <a:schemeClr val="tx2"/>
              </a:buClr>
            </a:pPr>
            <a:r>
              <a:rPr lang="en-US">
                <a:solidFill>
                  <a:schemeClr val="tx1">
                    <a:lumMod val="65000"/>
                    <a:lumOff val="35000"/>
                  </a:schemeClr>
                </a:solidFill>
              </a:rPr>
              <a:t>Because of this player names columns are removed from data set. </a:t>
            </a:r>
          </a:p>
        </p:txBody>
      </p:sp>
      <p:pic>
        <p:nvPicPr>
          <p:cNvPr id="5" name="Resim 4" descr="metin, ekran görüntüsü, yazı tipi, sayı, numara içeren bir resim&#10;&#10;Açıklama otomatik olarak oluşturuldu">
            <a:extLst>
              <a:ext uri="{FF2B5EF4-FFF2-40B4-BE49-F238E27FC236}">
                <a16:creationId xmlns:a16="http://schemas.microsoft.com/office/drawing/2014/main" id="{341AC4B8-D084-F2F3-A6AF-688ED5AD9A6E}"/>
              </a:ext>
            </a:extLst>
          </p:cNvPr>
          <p:cNvPicPr>
            <a:picLocks noChangeAspect="1"/>
          </p:cNvPicPr>
          <p:nvPr/>
        </p:nvPicPr>
        <p:blipFill>
          <a:blip r:embed="rId2"/>
          <a:stretch>
            <a:fillRect/>
          </a:stretch>
        </p:blipFill>
        <p:spPr>
          <a:xfrm>
            <a:off x="7952426" y="185745"/>
            <a:ext cx="1584390" cy="3560429"/>
          </a:xfrm>
          <a:prstGeom prst="rect">
            <a:avLst/>
          </a:prstGeom>
        </p:spPr>
      </p:pic>
      <p:pic>
        <p:nvPicPr>
          <p:cNvPr id="11" name="Resim 10" descr="metin, yazı tipi, ekran görüntüsü, sayı, numara içeren bir resim&#10;&#10;Açıklama otomatik olarak oluşturuldu">
            <a:extLst>
              <a:ext uri="{FF2B5EF4-FFF2-40B4-BE49-F238E27FC236}">
                <a16:creationId xmlns:a16="http://schemas.microsoft.com/office/drawing/2014/main" id="{91AF91E1-2603-A4A8-27FF-55EA3CB103D0}"/>
              </a:ext>
            </a:extLst>
          </p:cNvPr>
          <p:cNvPicPr>
            <a:picLocks noChangeAspect="1"/>
          </p:cNvPicPr>
          <p:nvPr/>
        </p:nvPicPr>
        <p:blipFill>
          <a:blip r:embed="rId3"/>
          <a:stretch>
            <a:fillRect/>
          </a:stretch>
        </p:blipFill>
        <p:spPr>
          <a:xfrm>
            <a:off x="7488199" y="3955666"/>
            <a:ext cx="2512845" cy="2716590"/>
          </a:xfrm>
          <a:prstGeom prst="rect">
            <a:avLst/>
          </a:prstGeom>
        </p:spPr>
      </p:pic>
    </p:spTree>
    <p:extLst>
      <p:ext uri="{BB962C8B-B14F-4D97-AF65-F5344CB8AC3E}">
        <p14:creationId xmlns:p14="http://schemas.microsoft.com/office/powerpoint/2010/main" val="4186811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3432A62-B48E-05EE-D44F-FECF009C7156}"/>
              </a:ext>
            </a:extLst>
          </p:cNvPr>
          <p:cNvSpPr>
            <a:spLocks noGrp="1"/>
          </p:cNvSpPr>
          <p:nvPr>
            <p:ph type="title"/>
          </p:nvPr>
        </p:nvSpPr>
        <p:spPr>
          <a:xfrm>
            <a:off x="1251678" y="382385"/>
            <a:ext cx="10178322" cy="1492132"/>
          </a:xfrm>
        </p:spPr>
        <p:txBody>
          <a:bodyPr vert="horz" lIns="91440" tIns="45720" rIns="91440" bIns="45720" rtlCol="0" anchor="t">
            <a:normAutofit/>
          </a:bodyPr>
          <a:lstStyle/>
          <a:p>
            <a:r>
              <a:rPr lang="en-US"/>
              <a:t>DATA CLEANING And TIDYING</a:t>
            </a:r>
          </a:p>
        </p:txBody>
      </p:sp>
      <p:sp>
        <p:nvSpPr>
          <p:cNvPr id="12" name="Metin kutusu 11">
            <a:extLst>
              <a:ext uri="{FF2B5EF4-FFF2-40B4-BE49-F238E27FC236}">
                <a16:creationId xmlns:a16="http://schemas.microsoft.com/office/drawing/2014/main" id="{A55B9489-C2BE-8127-D2A3-D1A1AE98C47B}"/>
              </a:ext>
            </a:extLst>
          </p:cNvPr>
          <p:cNvSpPr txBox="1"/>
          <p:nvPr/>
        </p:nvSpPr>
        <p:spPr>
          <a:xfrm>
            <a:off x="1251678" y="1874517"/>
            <a:ext cx="4844322" cy="3593591"/>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dirty="0">
                <a:solidFill>
                  <a:schemeClr val="tx1">
                    <a:lumMod val="65000"/>
                    <a:lumOff val="35000"/>
                  </a:schemeClr>
                </a:solidFill>
              </a:rPr>
              <a:t>There is problem about BPC(Break Points Created) and BPW(Break Points Win). Logically, BPC must be greater or equal to BPW but in some rows BPC is lower than BPW like below example. This fixed by exchanging BPC values by BPW and BPW values by BPC when BPW &gt; BPC.</a:t>
            </a:r>
          </a:p>
          <a:p>
            <a:pPr indent="-228600" defTabSz="914400">
              <a:lnSpc>
                <a:spcPct val="110000"/>
              </a:lnSpc>
              <a:spcBef>
                <a:spcPts val="700"/>
              </a:spcBef>
              <a:buClr>
                <a:schemeClr val="tx2"/>
              </a:buClr>
            </a:pPr>
            <a:r>
              <a:rPr lang="en-US" dirty="0">
                <a:solidFill>
                  <a:schemeClr val="tx1">
                    <a:lumMod val="65000"/>
                    <a:lumOff val="35000"/>
                  </a:schemeClr>
                </a:solidFill>
              </a:rPr>
              <a:t>NPA and NPW has same issue, and it fixed too.</a:t>
            </a:r>
          </a:p>
        </p:txBody>
      </p:sp>
      <p:pic>
        <p:nvPicPr>
          <p:cNvPr id="7" name="Resim 6">
            <a:extLst>
              <a:ext uri="{FF2B5EF4-FFF2-40B4-BE49-F238E27FC236}">
                <a16:creationId xmlns:a16="http://schemas.microsoft.com/office/drawing/2014/main" id="{766BF9FB-3AED-9198-AFBF-2404FC523D9F}"/>
              </a:ext>
            </a:extLst>
          </p:cNvPr>
          <p:cNvPicPr>
            <a:picLocks noChangeAspect="1"/>
          </p:cNvPicPr>
          <p:nvPr/>
        </p:nvPicPr>
        <p:blipFill>
          <a:blip r:embed="rId2"/>
          <a:stretch>
            <a:fillRect/>
          </a:stretch>
        </p:blipFill>
        <p:spPr>
          <a:xfrm>
            <a:off x="6567236" y="4246662"/>
            <a:ext cx="2445173" cy="1690489"/>
          </a:xfrm>
          <a:prstGeom prst="rect">
            <a:avLst/>
          </a:prstGeom>
        </p:spPr>
      </p:pic>
      <p:pic>
        <p:nvPicPr>
          <p:cNvPr id="3" name="Resim 2">
            <a:extLst>
              <a:ext uri="{FF2B5EF4-FFF2-40B4-BE49-F238E27FC236}">
                <a16:creationId xmlns:a16="http://schemas.microsoft.com/office/drawing/2014/main" id="{BCE6114E-16CC-9360-DBAE-B632EEE3BAA2}"/>
              </a:ext>
            </a:extLst>
          </p:cNvPr>
          <p:cNvPicPr>
            <a:picLocks noChangeAspect="1"/>
          </p:cNvPicPr>
          <p:nvPr/>
        </p:nvPicPr>
        <p:blipFill>
          <a:blip r:embed="rId3"/>
          <a:stretch>
            <a:fillRect/>
          </a:stretch>
        </p:blipFill>
        <p:spPr>
          <a:xfrm>
            <a:off x="9167707" y="1874517"/>
            <a:ext cx="2445173" cy="1690490"/>
          </a:xfrm>
          <a:prstGeom prst="rect">
            <a:avLst/>
          </a:prstGeom>
        </p:spPr>
      </p:pic>
      <p:pic>
        <p:nvPicPr>
          <p:cNvPr id="4" name="Resim 3">
            <a:extLst>
              <a:ext uri="{FF2B5EF4-FFF2-40B4-BE49-F238E27FC236}">
                <a16:creationId xmlns:a16="http://schemas.microsoft.com/office/drawing/2014/main" id="{AF461724-572F-F46A-D773-A4F2FD158F1E}"/>
              </a:ext>
            </a:extLst>
          </p:cNvPr>
          <p:cNvPicPr>
            <a:picLocks noChangeAspect="1"/>
          </p:cNvPicPr>
          <p:nvPr/>
        </p:nvPicPr>
        <p:blipFill>
          <a:blip r:embed="rId4"/>
          <a:stretch>
            <a:fillRect/>
          </a:stretch>
        </p:blipFill>
        <p:spPr>
          <a:xfrm>
            <a:off x="6561667" y="1866817"/>
            <a:ext cx="2456312" cy="1698190"/>
          </a:xfrm>
          <a:prstGeom prst="rect">
            <a:avLst/>
          </a:prstGeom>
        </p:spPr>
      </p:pic>
      <p:pic>
        <p:nvPicPr>
          <p:cNvPr id="6" name="Resim 5">
            <a:extLst>
              <a:ext uri="{FF2B5EF4-FFF2-40B4-BE49-F238E27FC236}">
                <a16:creationId xmlns:a16="http://schemas.microsoft.com/office/drawing/2014/main" id="{369DF9BE-AD63-C1EA-C9C3-184431E3FB4D}"/>
              </a:ext>
            </a:extLst>
          </p:cNvPr>
          <p:cNvPicPr>
            <a:picLocks noChangeAspect="1"/>
          </p:cNvPicPr>
          <p:nvPr/>
        </p:nvPicPr>
        <p:blipFill>
          <a:blip r:embed="rId5"/>
          <a:stretch>
            <a:fillRect/>
          </a:stretch>
        </p:blipFill>
        <p:spPr>
          <a:xfrm>
            <a:off x="9167707" y="4246661"/>
            <a:ext cx="2445173" cy="1690490"/>
          </a:xfrm>
          <a:prstGeom prst="rect">
            <a:avLst/>
          </a:prstGeom>
        </p:spPr>
      </p:pic>
      <p:sp>
        <p:nvSpPr>
          <p:cNvPr id="8" name="Dikdörtgen 7">
            <a:extLst>
              <a:ext uri="{FF2B5EF4-FFF2-40B4-BE49-F238E27FC236}">
                <a16:creationId xmlns:a16="http://schemas.microsoft.com/office/drawing/2014/main" id="{74CE02C3-4C8E-5372-CC12-DBC16CD06BA9}"/>
              </a:ext>
            </a:extLst>
          </p:cNvPr>
          <p:cNvSpPr/>
          <p:nvPr/>
        </p:nvSpPr>
        <p:spPr>
          <a:xfrm>
            <a:off x="6497078" y="4246661"/>
            <a:ext cx="5341257" cy="180579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Metin kutusu 8">
            <a:extLst>
              <a:ext uri="{FF2B5EF4-FFF2-40B4-BE49-F238E27FC236}">
                <a16:creationId xmlns:a16="http://schemas.microsoft.com/office/drawing/2014/main" id="{D62DA0F7-6B82-750B-44DA-94A73A22ED7C}"/>
              </a:ext>
            </a:extLst>
          </p:cNvPr>
          <p:cNvSpPr txBox="1"/>
          <p:nvPr/>
        </p:nvSpPr>
        <p:spPr>
          <a:xfrm>
            <a:off x="7924800" y="6052457"/>
            <a:ext cx="2090057" cy="461665"/>
          </a:xfrm>
          <a:prstGeom prst="rect">
            <a:avLst/>
          </a:prstGeom>
          <a:noFill/>
        </p:spPr>
        <p:txBody>
          <a:bodyPr wrap="square" rtlCol="0">
            <a:spAutoFit/>
          </a:bodyPr>
          <a:lstStyle/>
          <a:p>
            <a:pPr algn="ctr"/>
            <a:r>
              <a:rPr lang="tr-TR" sz="2400" dirty="0" err="1"/>
              <a:t>Fixed</a:t>
            </a:r>
            <a:endParaRPr lang="tr-TR" sz="2400" dirty="0"/>
          </a:p>
        </p:txBody>
      </p:sp>
    </p:spTree>
    <p:extLst>
      <p:ext uri="{BB962C8B-B14F-4D97-AF65-F5344CB8AC3E}">
        <p14:creationId xmlns:p14="http://schemas.microsoft.com/office/powerpoint/2010/main" val="1518189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0E6F67F-DC77-D986-9439-79BF2CF4556F}"/>
              </a:ext>
            </a:extLst>
          </p:cNvPr>
          <p:cNvSpPr>
            <a:spLocks noGrp="1"/>
          </p:cNvSpPr>
          <p:nvPr>
            <p:ph type="title"/>
          </p:nvPr>
        </p:nvSpPr>
        <p:spPr>
          <a:xfrm>
            <a:off x="1251677" y="645105"/>
            <a:ext cx="4357499" cy="1320855"/>
          </a:xfrm>
        </p:spPr>
        <p:txBody>
          <a:bodyPr>
            <a:normAutofit/>
          </a:bodyPr>
          <a:lstStyle/>
          <a:p>
            <a:r>
              <a:rPr lang="tr-TR" sz="4400"/>
              <a:t>DESCRIPTIVE STATISTICS</a:t>
            </a:r>
          </a:p>
        </p:txBody>
      </p:sp>
      <p:sp>
        <p:nvSpPr>
          <p:cNvPr id="3" name="İçerik Yer Tutucusu 2">
            <a:extLst>
              <a:ext uri="{FF2B5EF4-FFF2-40B4-BE49-F238E27FC236}">
                <a16:creationId xmlns:a16="http://schemas.microsoft.com/office/drawing/2014/main" id="{D98285BA-E3F0-7B9B-1287-1C624321E50B}"/>
              </a:ext>
            </a:extLst>
          </p:cNvPr>
          <p:cNvSpPr>
            <a:spLocks noGrp="1"/>
          </p:cNvSpPr>
          <p:nvPr>
            <p:ph idx="1"/>
          </p:nvPr>
        </p:nvSpPr>
        <p:spPr>
          <a:xfrm>
            <a:off x="1251678" y="2286001"/>
            <a:ext cx="4363595" cy="3593591"/>
          </a:xfrm>
        </p:spPr>
        <p:txBody>
          <a:bodyPr>
            <a:normAutofit/>
          </a:bodyPr>
          <a:lstStyle/>
          <a:p>
            <a:r>
              <a:rPr lang="tr-TR" dirty="0" err="1"/>
              <a:t>There</a:t>
            </a:r>
            <a:r>
              <a:rPr lang="tr-TR" dirty="0"/>
              <a:t> </a:t>
            </a:r>
            <a:r>
              <a:rPr lang="tr-TR" dirty="0" err="1"/>
              <a:t>are</a:t>
            </a:r>
            <a:r>
              <a:rPr lang="tr-TR" dirty="0"/>
              <a:t> 4 </a:t>
            </a:r>
            <a:r>
              <a:rPr lang="tr-TR" dirty="0" err="1"/>
              <a:t>diffrent</a:t>
            </a:r>
            <a:r>
              <a:rPr lang="tr-TR" dirty="0"/>
              <a:t> </a:t>
            </a:r>
            <a:r>
              <a:rPr lang="tr-TR" dirty="0" err="1"/>
              <a:t>tournaments</a:t>
            </a:r>
            <a:r>
              <a:rPr lang="tr-TR" dirty="0"/>
              <a:t> on data set, </a:t>
            </a:r>
            <a:r>
              <a:rPr lang="tr-TR" dirty="0" err="1"/>
              <a:t>all</a:t>
            </a:r>
            <a:r>
              <a:rPr lang="tr-TR" dirty="0"/>
              <a:t> of </a:t>
            </a:r>
            <a:r>
              <a:rPr lang="tr-TR" dirty="0" err="1"/>
              <a:t>them</a:t>
            </a:r>
            <a:r>
              <a:rPr lang="tr-TR" dirty="0"/>
              <a:t> has </a:t>
            </a:r>
            <a:r>
              <a:rPr lang="tr-TR" dirty="0" err="1"/>
              <a:t>similar</a:t>
            </a:r>
            <a:r>
              <a:rPr lang="tr-TR" dirty="0"/>
              <a:t> </a:t>
            </a:r>
            <a:r>
              <a:rPr lang="tr-TR" dirty="0" err="1"/>
              <a:t>number</a:t>
            </a:r>
            <a:r>
              <a:rPr lang="tr-TR" dirty="0"/>
              <a:t> of </a:t>
            </a:r>
            <a:r>
              <a:rPr lang="tr-TR" dirty="0" err="1"/>
              <a:t>matches</a:t>
            </a:r>
            <a:r>
              <a:rPr lang="tr-TR" dirty="0"/>
              <a:t>.</a:t>
            </a:r>
          </a:p>
          <a:p>
            <a:r>
              <a:rPr lang="tr-TR" dirty="0" err="1"/>
              <a:t>When</a:t>
            </a:r>
            <a:r>
              <a:rPr lang="tr-TR" dirty="0"/>
              <a:t> </a:t>
            </a:r>
            <a:r>
              <a:rPr lang="tr-TR" dirty="0" err="1"/>
              <a:t>we</a:t>
            </a:r>
            <a:r>
              <a:rPr lang="tr-TR" dirty="0"/>
              <a:t> </a:t>
            </a:r>
            <a:r>
              <a:rPr lang="tr-TR" dirty="0" err="1"/>
              <a:t>look</a:t>
            </a:r>
            <a:r>
              <a:rPr lang="tr-TR" dirty="0"/>
              <a:t> at </a:t>
            </a:r>
            <a:r>
              <a:rPr lang="tr-TR" dirty="0" err="1"/>
              <a:t>the</a:t>
            </a:r>
            <a:r>
              <a:rPr lang="tr-TR" dirty="0"/>
              <a:t> </a:t>
            </a:r>
            <a:r>
              <a:rPr lang="tr-TR" dirty="0" err="1"/>
              <a:t>Result</a:t>
            </a:r>
            <a:r>
              <a:rPr lang="tr-TR" dirty="0"/>
              <a:t> </a:t>
            </a:r>
            <a:r>
              <a:rPr lang="tr-TR" dirty="0" err="1"/>
              <a:t>distribution</a:t>
            </a:r>
            <a:r>
              <a:rPr lang="tr-TR" dirty="0"/>
              <a:t>. </a:t>
            </a:r>
            <a:r>
              <a:rPr lang="tr-TR" dirty="0" err="1"/>
              <a:t>It</a:t>
            </a:r>
            <a:r>
              <a:rPr lang="tr-TR" dirty="0"/>
              <a:t> </a:t>
            </a:r>
            <a:r>
              <a:rPr lang="tr-TR" dirty="0" err="1"/>
              <a:t>seem</a:t>
            </a:r>
            <a:r>
              <a:rPr lang="tr-TR" dirty="0"/>
              <a:t> </a:t>
            </a:r>
            <a:r>
              <a:rPr lang="tr-TR" dirty="0" err="1"/>
              <a:t>balanced</a:t>
            </a:r>
            <a:r>
              <a:rPr lang="tr-TR" dirty="0"/>
              <a:t>.</a:t>
            </a:r>
          </a:p>
        </p:txBody>
      </p:sp>
      <p:pic>
        <p:nvPicPr>
          <p:cNvPr id="4" name="Resim 3" descr="metin, ekran görüntüsü, yazı tipi, çizgi içeren bir resim&#10;&#10;Açıklama otomatik olarak oluşturuldu">
            <a:extLst>
              <a:ext uri="{FF2B5EF4-FFF2-40B4-BE49-F238E27FC236}">
                <a16:creationId xmlns:a16="http://schemas.microsoft.com/office/drawing/2014/main" id="{12308138-7EBF-3A46-AE82-729DAA0664C0}"/>
              </a:ext>
            </a:extLst>
          </p:cNvPr>
          <p:cNvPicPr>
            <a:picLocks noChangeAspect="1"/>
          </p:cNvPicPr>
          <p:nvPr/>
        </p:nvPicPr>
        <p:blipFill>
          <a:blip r:embed="rId2"/>
          <a:stretch>
            <a:fillRect/>
          </a:stretch>
        </p:blipFill>
        <p:spPr>
          <a:xfrm>
            <a:off x="6098193" y="1756905"/>
            <a:ext cx="5176744" cy="1604790"/>
          </a:xfrm>
          <a:prstGeom prst="rect">
            <a:avLst/>
          </a:prstGeom>
        </p:spPr>
      </p:pic>
      <p:pic>
        <p:nvPicPr>
          <p:cNvPr id="5" name="Resim 4" descr="metin, ekran görüntüsü, çizgi, makbuz içeren bir resim&#10;&#10;Açıklama otomatik olarak oluşturuldu">
            <a:extLst>
              <a:ext uri="{FF2B5EF4-FFF2-40B4-BE49-F238E27FC236}">
                <a16:creationId xmlns:a16="http://schemas.microsoft.com/office/drawing/2014/main" id="{475F36FB-BE90-BEB2-4E5B-8759D13BE75B}"/>
              </a:ext>
            </a:extLst>
          </p:cNvPr>
          <p:cNvPicPr>
            <a:picLocks noChangeAspect="1"/>
          </p:cNvPicPr>
          <p:nvPr/>
        </p:nvPicPr>
        <p:blipFill>
          <a:blip r:embed="rId3"/>
          <a:stretch>
            <a:fillRect/>
          </a:stretch>
        </p:blipFill>
        <p:spPr>
          <a:xfrm>
            <a:off x="6098193" y="3522563"/>
            <a:ext cx="5176744" cy="1009464"/>
          </a:xfrm>
          <a:prstGeom prst="rect">
            <a:avLst/>
          </a:prstGeom>
        </p:spPr>
      </p:pic>
    </p:spTree>
    <p:extLst>
      <p:ext uri="{BB962C8B-B14F-4D97-AF65-F5344CB8AC3E}">
        <p14:creationId xmlns:p14="http://schemas.microsoft.com/office/powerpoint/2010/main" val="3683862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1497A1-6630-29B8-541E-56EC23189703}"/>
              </a:ext>
            </a:extLst>
          </p:cNvPr>
          <p:cNvSpPr>
            <a:spLocks noGrp="1"/>
          </p:cNvSpPr>
          <p:nvPr>
            <p:ph type="title"/>
          </p:nvPr>
        </p:nvSpPr>
        <p:spPr/>
        <p:txBody>
          <a:bodyPr/>
          <a:lstStyle/>
          <a:p>
            <a:r>
              <a:rPr lang="tr-TR" dirty="0" err="1"/>
              <a:t>Exploratory</a:t>
            </a:r>
            <a:r>
              <a:rPr lang="tr-TR" dirty="0"/>
              <a:t> Data </a:t>
            </a:r>
            <a:r>
              <a:rPr lang="tr-TR" dirty="0" err="1"/>
              <a:t>analysIs</a:t>
            </a:r>
            <a:r>
              <a:rPr lang="tr-TR" dirty="0"/>
              <a:t> </a:t>
            </a:r>
          </a:p>
        </p:txBody>
      </p:sp>
      <p:pic>
        <p:nvPicPr>
          <p:cNvPr id="4" name="Resim 3">
            <a:extLst>
              <a:ext uri="{FF2B5EF4-FFF2-40B4-BE49-F238E27FC236}">
                <a16:creationId xmlns:a16="http://schemas.microsoft.com/office/drawing/2014/main" id="{96B7C0B4-A824-16FF-AF26-ABB3D37D4372}"/>
              </a:ext>
            </a:extLst>
          </p:cNvPr>
          <p:cNvPicPr>
            <a:picLocks noChangeAspect="1"/>
          </p:cNvPicPr>
          <p:nvPr/>
        </p:nvPicPr>
        <p:blipFill>
          <a:blip r:embed="rId2"/>
          <a:stretch>
            <a:fillRect/>
          </a:stretch>
        </p:blipFill>
        <p:spPr>
          <a:xfrm>
            <a:off x="940438" y="1616465"/>
            <a:ext cx="5250307" cy="3774242"/>
          </a:xfrm>
          <a:prstGeom prst="rect">
            <a:avLst/>
          </a:prstGeom>
        </p:spPr>
      </p:pic>
      <p:pic>
        <p:nvPicPr>
          <p:cNvPr id="7" name="Resim 6">
            <a:extLst>
              <a:ext uri="{FF2B5EF4-FFF2-40B4-BE49-F238E27FC236}">
                <a16:creationId xmlns:a16="http://schemas.microsoft.com/office/drawing/2014/main" id="{1EBDEAFC-3D0D-ECCA-6AD1-383D950132A1}"/>
              </a:ext>
            </a:extLst>
          </p:cNvPr>
          <p:cNvPicPr>
            <a:picLocks noChangeAspect="1"/>
          </p:cNvPicPr>
          <p:nvPr/>
        </p:nvPicPr>
        <p:blipFill>
          <a:blip r:embed="rId3"/>
          <a:stretch>
            <a:fillRect/>
          </a:stretch>
        </p:blipFill>
        <p:spPr>
          <a:xfrm>
            <a:off x="6340839" y="1616465"/>
            <a:ext cx="5200066" cy="3774242"/>
          </a:xfrm>
          <a:prstGeom prst="rect">
            <a:avLst/>
          </a:prstGeom>
        </p:spPr>
      </p:pic>
    </p:spTree>
    <p:extLst>
      <p:ext uri="{BB962C8B-B14F-4D97-AF65-F5344CB8AC3E}">
        <p14:creationId xmlns:p14="http://schemas.microsoft.com/office/powerpoint/2010/main" val="1537808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1497A1-6630-29B8-541E-56EC23189703}"/>
              </a:ext>
            </a:extLst>
          </p:cNvPr>
          <p:cNvSpPr>
            <a:spLocks noGrp="1"/>
          </p:cNvSpPr>
          <p:nvPr>
            <p:ph type="title"/>
          </p:nvPr>
        </p:nvSpPr>
        <p:spPr/>
        <p:txBody>
          <a:bodyPr/>
          <a:lstStyle/>
          <a:p>
            <a:r>
              <a:rPr lang="tr-TR" dirty="0" err="1"/>
              <a:t>Exploratory</a:t>
            </a:r>
            <a:r>
              <a:rPr lang="tr-TR" dirty="0"/>
              <a:t> Data </a:t>
            </a:r>
            <a:r>
              <a:rPr lang="tr-TR" dirty="0" err="1"/>
              <a:t>analysIs</a:t>
            </a:r>
            <a:r>
              <a:rPr lang="tr-TR" dirty="0"/>
              <a:t> </a:t>
            </a:r>
          </a:p>
        </p:txBody>
      </p:sp>
      <p:pic>
        <p:nvPicPr>
          <p:cNvPr id="5" name="Resim 4">
            <a:extLst>
              <a:ext uri="{FF2B5EF4-FFF2-40B4-BE49-F238E27FC236}">
                <a16:creationId xmlns:a16="http://schemas.microsoft.com/office/drawing/2014/main" id="{D556AB9B-9ED1-387D-6D7D-D35702532C4B}"/>
              </a:ext>
            </a:extLst>
          </p:cNvPr>
          <p:cNvPicPr>
            <a:picLocks noChangeAspect="1"/>
          </p:cNvPicPr>
          <p:nvPr/>
        </p:nvPicPr>
        <p:blipFill>
          <a:blip r:embed="rId2"/>
          <a:stretch>
            <a:fillRect/>
          </a:stretch>
        </p:blipFill>
        <p:spPr>
          <a:xfrm>
            <a:off x="1126322" y="1874517"/>
            <a:ext cx="5127987" cy="3686311"/>
          </a:xfrm>
          <a:prstGeom prst="rect">
            <a:avLst/>
          </a:prstGeom>
        </p:spPr>
      </p:pic>
      <p:pic>
        <p:nvPicPr>
          <p:cNvPr id="6" name="Resim 5">
            <a:extLst>
              <a:ext uri="{FF2B5EF4-FFF2-40B4-BE49-F238E27FC236}">
                <a16:creationId xmlns:a16="http://schemas.microsoft.com/office/drawing/2014/main" id="{81E4B472-EA4C-1CAF-584D-422D4B01B1E8}"/>
              </a:ext>
            </a:extLst>
          </p:cNvPr>
          <p:cNvPicPr>
            <a:picLocks noChangeAspect="1"/>
          </p:cNvPicPr>
          <p:nvPr/>
        </p:nvPicPr>
        <p:blipFill>
          <a:blip r:embed="rId3"/>
          <a:stretch>
            <a:fillRect/>
          </a:stretch>
        </p:blipFill>
        <p:spPr>
          <a:xfrm>
            <a:off x="6379665" y="1874517"/>
            <a:ext cx="5127986" cy="3686310"/>
          </a:xfrm>
          <a:prstGeom prst="rect">
            <a:avLst/>
          </a:prstGeom>
        </p:spPr>
      </p:pic>
    </p:spTree>
    <p:extLst>
      <p:ext uri="{BB962C8B-B14F-4D97-AF65-F5344CB8AC3E}">
        <p14:creationId xmlns:p14="http://schemas.microsoft.com/office/powerpoint/2010/main" val="3414446962"/>
      </p:ext>
    </p:extLst>
  </p:cSld>
  <p:clrMapOvr>
    <a:masterClrMapping/>
  </p:clrMapOvr>
</p:sld>
</file>

<file path=ppt/theme/theme1.xml><?xml version="1.0" encoding="utf-8"?>
<a:theme xmlns:a="http://schemas.openxmlformats.org/drawingml/2006/main" name="Rozet">
  <a:themeElements>
    <a:clrScheme name="Rozet">
      <a:dk1>
        <a:sysClr val="windowText" lastClr="000000"/>
      </a:dk1>
      <a:lt1>
        <a:sysClr val="window" lastClr="FFFFFF"/>
      </a:lt1>
      <a:dk2>
        <a:srgbClr val="171312"/>
      </a:dk2>
      <a:lt2>
        <a:srgbClr val="F7F0DF"/>
      </a:lt2>
      <a:accent1>
        <a:srgbClr val="53AE6E"/>
      </a:accent1>
      <a:accent2>
        <a:srgbClr val="326267"/>
      </a:accent2>
      <a:accent3>
        <a:srgbClr val="C5C34A"/>
      </a:accent3>
      <a:accent4>
        <a:srgbClr val="BF6546"/>
      </a:accent4>
      <a:accent5>
        <a:srgbClr val="81B5A8"/>
      </a:accent5>
      <a:accent6>
        <a:srgbClr val="636455"/>
      </a:accent6>
      <a:hlink>
        <a:srgbClr val="81B5A8"/>
      </a:hlink>
      <a:folHlink>
        <a:srgbClr val="936888"/>
      </a:folHlink>
    </a:clrScheme>
    <a:fontScheme name="Rozet">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ozet">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{5E4B1BCC-C12F-9347-B3D4-5DE36248D384}tf10001071</Template>
  <TotalTime>2200</TotalTime>
  <Words>1382</Words>
  <Application>Microsoft Macintosh PowerPoint</Application>
  <PresentationFormat>Geniş ekran</PresentationFormat>
  <Paragraphs>119</Paragraphs>
  <Slides>35</Slides>
  <Notes>1</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35</vt:i4>
      </vt:variant>
    </vt:vector>
  </HeadingPairs>
  <TitlesOfParts>
    <vt:vector size="40" baseType="lpstr">
      <vt:lpstr>Arial</vt:lpstr>
      <vt:lpstr>Calibri</vt:lpstr>
      <vt:lpstr>Gill Sans MT</vt:lpstr>
      <vt:lpstr>Impact</vt:lpstr>
      <vt:lpstr>Rozet</vt:lpstr>
      <vt:lpstr>2013 Grand Slam data</vt:lpstr>
      <vt:lpstr>Grand slam data</vt:lpstr>
      <vt:lpstr>VarIables</vt:lpstr>
      <vt:lpstr>Aım of the project</vt:lpstr>
      <vt:lpstr>DATA CLEANING And TIDYING</vt:lpstr>
      <vt:lpstr>DATA CLEANING And TIDYING</vt:lpstr>
      <vt:lpstr>DESCRIPTIVE STATISTICS</vt:lpstr>
      <vt:lpstr>Exploratory Data analysIs </vt:lpstr>
      <vt:lpstr>Exploratory Data analysIs </vt:lpstr>
      <vt:lpstr>MISSING OBSERVATIONS and DATA MANIPULATION</vt:lpstr>
      <vt:lpstr>MISSING OBSERVATIONS and DATA MANIPULATION</vt:lpstr>
      <vt:lpstr>MISSING OBSERVATIONS and DATA MANIPULATION</vt:lpstr>
      <vt:lpstr>PowerPoint Sunusu</vt:lpstr>
      <vt:lpstr>ClassIFICATION</vt:lpstr>
      <vt:lpstr>LogISTIC REGRESSION</vt:lpstr>
      <vt:lpstr>LogISTIC REGRESSION</vt:lpstr>
      <vt:lpstr>LogISTIC REGRESSION</vt:lpstr>
      <vt:lpstr>LogISTIC REGRESSION</vt:lpstr>
      <vt:lpstr>Support VECTOR MACHINE</vt:lpstr>
      <vt:lpstr>Support VECTOR MACHINE</vt:lpstr>
      <vt:lpstr>Support VECTOR MACHINE</vt:lpstr>
      <vt:lpstr>Random FOREST</vt:lpstr>
      <vt:lpstr>Random FOREST</vt:lpstr>
      <vt:lpstr>Random FOREST</vt:lpstr>
      <vt:lpstr>ArtIFICIAL NEURAL NETWORK</vt:lpstr>
      <vt:lpstr>ArtIFICIAL NEURAL NETWORK</vt:lpstr>
      <vt:lpstr>ArtIFICIAL NEURAL NETWORK</vt:lpstr>
      <vt:lpstr>ArtIFICIAL NEURAL NETWORK</vt:lpstr>
      <vt:lpstr>Performance ComparIson</vt:lpstr>
      <vt:lpstr>REGRESSION</vt:lpstr>
      <vt:lpstr>ASSUMPTION CHECK FOR LM</vt:lpstr>
      <vt:lpstr>LINEAR REGRESSION</vt:lpstr>
      <vt:lpstr>LASSO AND RIDGE REGRESSION</vt:lpstr>
      <vt:lpstr>LASSO AND RIDGE REGRESSION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2013 Grand Slams data</dc:title>
  <dc:creator>önder türe</dc:creator>
  <cp:lastModifiedBy>önder türe</cp:lastModifiedBy>
  <cp:revision>12</cp:revision>
  <dcterms:created xsi:type="dcterms:W3CDTF">2024-05-05T15:49:08Z</dcterms:created>
  <dcterms:modified xsi:type="dcterms:W3CDTF">2024-05-28T21:10:16Z</dcterms:modified>
</cp:coreProperties>
</file>